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3" r:id="rId2"/>
  </p:sldMasterIdLst>
  <p:notesMasterIdLst>
    <p:notesMasterId r:id="rId26"/>
  </p:notesMasterIdLst>
  <p:sldIdLst>
    <p:sldId id="256" r:id="rId3"/>
    <p:sldId id="258" r:id="rId4"/>
    <p:sldId id="260" r:id="rId5"/>
    <p:sldId id="261" r:id="rId6"/>
    <p:sldId id="264" r:id="rId7"/>
    <p:sldId id="266" r:id="rId8"/>
    <p:sldId id="267" r:id="rId9"/>
    <p:sldId id="268" r:id="rId10"/>
    <p:sldId id="273" r:id="rId11"/>
    <p:sldId id="274" r:id="rId12"/>
    <p:sldId id="275" r:id="rId13"/>
    <p:sldId id="280" r:id="rId14"/>
    <p:sldId id="281" r:id="rId15"/>
    <p:sldId id="282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301" r:id="rId24"/>
    <p:sldId id="300" r:id="rId25"/>
  </p:sldIdLst>
  <p:sldSz cx="9144000" cy="5143500" type="screen16x9"/>
  <p:notesSz cx="6858000" cy="9144000"/>
  <p:embeddedFontLst>
    <p:embeddedFont>
      <p:font typeface="Arimo" panose="020B060402020202020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Open Sans" panose="020B060603050402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9" roundtripDataSignature="AMtx7mhcSFqYKvzeqqq/86QmSDi0rNN+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59" Type="http://customschemas.google.com/relationships/presentationmetadata" Target="meta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1862" b="0" i="0" u="none" strike="noStrike" kern="1200" cap="none" spc="0" normalizeH="0" baseline="0" noProof="0">
                <a:ln>
                  <a:noFill/>
                </a:ln>
                <a:solidFill>
                  <a:srgbClr val="1B599B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</a:rPr>
              <a:t>Deerlijk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0.15284</cdr:x>
      <cdr:y>0</cdr:y>
    </cdr:from>
    <cdr:to>
      <cdr:x>0.75061</cdr:x>
      <cdr:y>1</cdr:y>
    </cdr:to>
    <cdr:pic>
      <cdr:nvPicPr>
        <cdr:cNvPr id="3" name="Afbeelding 2">
          <a:extLst xmlns:a="http://schemas.openxmlformats.org/drawingml/2006/main">
            <a:ext uri="{FF2B5EF4-FFF2-40B4-BE49-F238E27FC236}">
              <a16:creationId xmlns:a16="http://schemas.microsoft.com/office/drawing/2014/main" id="{8926E979-083B-410D-935F-24329F703F6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135723" y="0"/>
          <a:ext cx="4441986" cy="4481887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nl-BE"/>
              <a:t>Introductie</a:t>
            </a: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12196d5069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12196d5069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112196d5069_1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BE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12196d5069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12196d5069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112196d5069_1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BE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13ae312a4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13ae312a4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g113ae312a4a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BE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13ae312d7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13ae312d7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g113ae312d70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BE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66031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In’t kort; wat hebben we zoal gedaan per gemeente? Wanneer voelen we dat het het beste werkt?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Wat hebben we zoal gedaan: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Deerlijk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nl-BE"/>
              <a:t>Jeugdhuis (jeton actie)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nl-BE"/>
              <a:t>Jeugdbewegingen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nl-BE"/>
              <a:t>Via sociale dienst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nl-BE"/>
              <a:t>Speelpleinwerking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nl-BE"/>
              <a:t>Chocomelk actie in het park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Harelbeke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nl-BE"/>
              <a:t>Arktos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nl-BE"/>
              <a:t>Actie in guldensporen college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nl-BE"/>
              <a:t>sportdienst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nl-BE"/>
              <a:t>jeugdhuis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nl-BE"/>
              <a:t>sociale media van jeugdbewegingen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nl-BE"/>
              <a:t>blokkende studenten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Kuurne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nl-BE"/>
              <a:t>actie in overkophuis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nl-BE"/>
              <a:t>blokkende studenten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nl-BE"/>
              <a:t>school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Wevelgem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nl-BE"/>
              <a:t>thema avond jeugdhuis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nl-BE"/>
              <a:t>scholen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nl-BE"/>
              <a:t>Outreachend (jasper) </a:t>
            </a:r>
            <a:endParaRPr/>
          </a:p>
        </p:txBody>
      </p:sp>
      <p:sp>
        <p:nvSpPr>
          <p:cNvPr id="167" name="Google Shape;16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 Presentation">
  <p:cSld name="Start Presentation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4"/>
          <p:cNvSpPr txBox="1">
            <a:spLocks noGrp="1"/>
          </p:cNvSpPr>
          <p:nvPr>
            <p:ph type="title"/>
          </p:nvPr>
        </p:nvSpPr>
        <p:spPr>
          <a:xfrm>
            <a:off x="588734" y="394372"/>
            <a:ext cx="7865467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5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4"/>
          <p:cNvSpPr txBox="1">
            <a:spLocks noGrp="1"/>
          </p:cNvSpPr>
          <p:nvPr>
            <p:ph type="body" idx="1"/>
          </p:nvPr>
        </p:nvSpPr>
        <p:spPr>
          <a:xfrm>
            <a:off x="588734" y="1232750"/>
            <a:ext cx="6005072" cy="2079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68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Two Columns">
  <p:cSld name="Title Two Column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5"/>
          <p:cNvSpPr txBox="1">
            <a:spLocks noGrp="1"/>
          </p:cNvSpPr>
          <p:nvPr>
            <p:ph type="title"/>
          </p:nvPr>
        </p:nvSpPr>
        <p:spPr>
          <a:xfrm>
            <a:off x="588963" y="371475"/>
            <a:ext cx="6086475" cy="46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5"/>
          <p:cNvSpPr txBox="1">
            <a:spLocks noGrp="1"/>
          </p:cNvSpPr>
          <p:nvPr>
            <p:ph type="body" idx="1"/>
          </p:nvPr>
        </p:nvSpPr>
        <p:spPr>
          <a:xfrm>
            <a:off x="588734" y="1475739"/>
            <a:ext cx="7966533" cy="3118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22860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5pPr>
            <a:lvl6pPr marL="2743200" lvl="5" indent="-342900" algn="l">
              <a:spcBef>
                <a:spcPts val="20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55"/>
          <p:cNvSpPr txBox="1">
            <a:spLocks noGrp="1"/>
          </p:cNvSpPr>
          <p:nvPr>
            <p:ph type="body" idx="2"/>
          </p:nvPr>
        </p:nvSpPr>
        <p:spPr>
          <a:xfrm>
            <a:off x="588734" y="855923"/>
            <a:ext cx="7292434" cy="42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accen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Text">
  <p:cSld name="Picture 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6"/>
          <p:cNvSpPr txBox="1">
            <a:spLocks noGrp="1"/>
          </p:cNvSpPr>
          <p:nvPr>
            <p:ph type="title"/>
          </p:nvPr>
        </p:nvSpPr>
        <p:spPr>
          <a:xfrm>
            <a:off x="588963" y="371475"/>
            <a:ext cx="6086475" cy="46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6"/>
          <p:cNvSpPr txBox="1">
            <a:spLocks noGrp="1"/>
          </p:cNvSpPr>
          <p:nvPr>
            <p:ph type="body" idx="1"/>
          </p:nvPr>
        </p:nvSpPr>
        <p:spPr>
          <a:xfrm>
            <a:off x="588734" y="855923"/>
            <a:ext cx="7292434" cy="42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accen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56"/>
          <p:cNvSpPr txBox="1">
            <a:spLocks noGrp="1"/>
          </p:cNvSpPr>
          <p:nvPr>
            <p:ph type="body" idx="2"/>
          </p:nvPr>
        </p:nvSpPr>
        <p:spPr>
          <a:xfrm>
            <a:off x="4693181" y="1475739"/>
            <a:ext cx="3862085" cy="3118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1pPr>
            <a:lvl2pPr marL="914400" lvl="1" indent="-31115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 sz="1300"/>
            </a:lvl2pPr>
            <a:lvl3pPr marL="1371600" lvl="2" indent="-29845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66" name="Google Shape;66;p56"/>
          <p:cNvSpPr>
            <a:spLocks noGrp="1"/>
          </p:cNvSpPr>
          <p:nvPr>
            <p:ph type="pic" idx="3"/>
          </p:nvPr>
        </p:nvSpPr>
        <p:spPr>
          <a:xfrm>
            <a:off x="588734" y="1476078"/>
            <a:ext cx="3862410" cy="311824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Two Columns">
  <p:cSld name="Picture Two Column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7"/>
          <p:cNvSpPr txBox="1">
            <a:spLocks noGrp="1"/>
          </p:cNvSpPr>
          <p:nvPr>
            <p:ph type="title"/>
          </p:nvPr>
        </p:nvSpPr>
        <p:spPr>
          <a:xfrm>
            <a:off x="588963" y="371475"/>
            <a:ext cx="6086475" cy="46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7"/>
          <p:cNvSpPr txBox="1">
            <a:spLocks noGrp="1"/>
          </p:cNvSpPr>
          <p:nvPr>
            <p:ph type="body" idx="1"/>
          </p:nvPr>
        </p:nvSpPr>
        <p:spPr>
          <a:xfrm>
            <a:off x="588734" y="855923"/>
            <a:ext cx="7292434" cy="42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accen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57"/>
          <p:cNvSpPr>
            <a:spLocks noGrp="1"/>
          </p:cNvSpPr>
          <p:nvPr>
            <p:ph type="pic" idx="2"/>
          </p:nvPr>
        </p:nvSpPr>
        <p:spPr>
          <a:xfrm>
            <a:off x="588734" y="1476078"/>
            <a:ext cx="7966533" cy="1451851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57"/>
          <p:cNvSpPr txBox="1">
            <a:spLocks noGrp="1"/>
          </p:cNvSpPr>
          <p:nvPr>
            <p:ph type="body" idx="3"/>
          </p:nvPr>
        </p:nvSpPr>
        <p:spPr>
          <a:xfrm>
            <a:off x="588734" y="3155570"/>
            <a:ext cx="7966533" cy="1438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5pPr>
            <a:lvl6pPr marL="2743200" lvl="5" indent="-342900" algn="l">
              <a:spcBef>
                <a:spcPts val="20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Full Picture">
  <p:cSld name="Text Full Pictur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8"/>
          <p:cNvSpPr txBox="1">
            <a:spLocks noGrp="1"/>
          </p:cNvSpPr>
          <p:nvPr>
            <p:ph type="title"/>
          </p:nvPr>
        </p:nvSpPr>
        <p:spPr>
          <a:xfrm>
            <a:off x="588734" y="371120"/>
            <a:ext cx="3862085" cy="468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8"/>
          <p:cNvSpPr txBox="1">
            <a:spLocks noGrp="1"/>
          </p:cNvSpPr>
          <p:nvPr>
            <p:ph type="body" idx="1"/>
          </p:nvPr>
        </p:nvSpPr>
        <p:spPr>
          <a:xfrm>
            <a:off x="588734" y="855923"/>
            <a:ext cx="3862085" cy="42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accen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8"/>
          <p:cNvSpPr txBox="1">
            <a:spLocks noGrp="1"/>
          </p:cNvSpPr>
          <p:nvPr>
            <p:ph type="body" idx="2"/>
          </p:nvPr>
        </p:nvSpPr>
        <p:spPr>
          <a:xfrm>
            <a:off x="588734" y="1475739"/>
            <a:ext cx="3862085" cy="3118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1pPr>
            <a:lvl2pPr marL="914400" lvl="1" indent="-31115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 sz="1300"/>
            </a:lvl2pPr>
            <a:lvl3pPr marL="1371600" lvl="2" indent="-29845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76" name="Google Shape;76;p58"/>
          <p:cNvSpPr>
            <a:spLocks noGrp="1"/>
          </p:cNvSpPr>
          <p:nvPr>
            <p:ph type="pic" idx="3"/>
          </p:nvPr>
        </p:nvSpPr>
        <p:spPr>
          <a:xfrm>
            <a:off x="4693181" y="55003"/>
            <a:ext cx="4450819" cy="508849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ext Full Picture">
  <p:cSld name="1_Text Full Picture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9"/>
          <p:cNvSpPr/>
          <p:nvPr/>
        </p:nvSpPr>
        <p:spPr>
          <a:xfrm>
            <a:off x="0" y="0"/>
            <a:ext cx="9144000" cy="603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59"/>
          <p:cNvSpPr txBox="1">
            <a:spLocks noGrp="1"/>
          </p:cNvSpPr>
          <p:nvPr>
            <p:ph type="title"/>
          </p:nvPr>
        </p:nvSpPr>
        <p:spPr>
          <a:xfrm>
            <a:off x="4817025" y="371120"/>
            <a:ext cx="3738013" cy="468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9"/>
          <p:cNvSpPr txBox="1">
            <a:spLocks noGrp="1"/>
          </p:cNvSpPr>
          <p:nvPr>
            <p:ph type="body" idx="1"/>
          </p:nvPr>
        </p:nvSpPr>
        <p:spPr>
          <a:xfrm>
            <a:off x="4817025" y="855923"/>
            <a:ext cx="3738013" cy="42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accen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9"/>
          <p:cNvSpPr txBox="1">
            <a:spLocks noGrp="1"/>
          </p:cNvSpPr>
          <p:nvPr>
            <p:ph type="body" idx="2"/>
          </p:nvPr>
        </p:nvSpPr>
        <p:spPr>
          <a:xfrm>
            <a:off x="4817025" y="1475739"/>
            <a:ext cx="3738013" cy="3118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1pPr>
            <a:lvl2pPr marL="914400" lvl="1" indent="-31115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 sz="1300"/>
            </a:lvl2pPr>
            <a:lvl3pPr marL="1371600" lvl="2" indent="-29845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82" name="Google Shape;82;p59"/>
          <p:cNvSpPr>
            <a:spLocks noGrp="1"/>
          </p:cNvSpPr>
          <p:nvPr>
            <p:ph type="pic" idx="3"/>
          </p:nvPr>
        </p:nvSpPr>
        <p:spPr>
          <a:xfrm>
            <a:off x="0" y="55003"/>
            <a:ext cx="4450819" cy="508849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de">
  <p:cSld name="Picture wid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0"/>
          <p:cNvSpPr>
            <a:spLocks noGrp="1"/>
          </p:cNvSpPr>
          <p:nvPr>
            <p:ph type="pic" idx="2"/>
          </p:nvPr>
        </p:nvSpPr>
        <p:spPr>
          <a:xfrm>
            <a:off x="0" y="1475739"/>
            <a:ext cx="9144000" cy="3667761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60"/>
          <p:cNvSpPr txBox="1">
            <a:spLocks noGrp="1"/>
          </p:cNvSpPr>
          <p:nvPr>
            <p:ph type="title"/>
          </p:nvPr>
        </p:nvSpPr>
        <p:spPr>
          <a:xfrm>
            <a:off x="588734" y="371120"/>
            <a:ext cx="7057206" cy="468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60"/>
          <p:cNvSpPr txBox="1">
            <a:spLocks noGrp="1"/>
          </p:cNvSpPr>
          <p:nvPr>
            <p:ph type="body" idx="1"/>
          </p:nvPr>
        </p:nvSpPr>
        <p:spPr>
          <a:xfrm>
            <a:off x="588734" y="855923"/>
            <a:ext cx="7057206" cy="42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accen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tart Presentation picture">
  <p:cSld name="1_Start Presentation pictur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2"/>
          <p:cNvSpPr>
            <a:spLocks noGrp="1"/>
          </p:cNvSpPr>
          <p:nvPr>
            <p:ph type="pic" idx="2"/>
          </p:nvPr>
        </p:nvSpPr>
        <p:spPr>
          <a:xfrm>
            <a:off x="0" y="55038"/>
            <a:ext cx="9144000" cy="36575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8" name="Google Shape;18;p52"/>
          <p:cNvSpPr txBox="1">
            <a:spLocks noGrp="1"/>
          </p:cNvSpPr>
          <p:nvPr>
            <p:ph type="body" idx="1"/>
          </p:nvPr>
        </p:nvSpPr>
        <p:spPr>
          <a:xfrm>
            <a:off x="597288" y="2266646"/>
            <a:ext cx="6057894" cy="1033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 rtl="0">
              <a:lnSpc>
                <a:spcPct val="82000"/>
              </a:lnSpc>
              <a:spcBef>
                <a:spcPts val="68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tart Presentation picture">
  <p:cSld name="2_Start Presentation pictur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3"/>
          <p:cNvSpPr>
            <a:spLocks noGrp="1"/>
          </p:cNvSpPr>
          <p:nvPr>
            <p:ph type="pic" idx="2"/>
          </p:nvPr>
        </p:nvSpPr>
        <p:spPr>
          <a:xfrm>
            <a:off x="0" y="55038"/>
            <a:ext cx="9144000" cy="3657564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53"/>
          <p:cNvSpPr txBox="1">
            <a:spLocks noGrp="1"/>
          </p:cNvSpPr>
          <p:nvPr>
            <p:ph type="body" idx="1"/>
          </p:nvPr>
        </p:nvSpPr>
        <p:spPr>
          <a:xfrm>
            <a:off x="2555790" y="4160298"/>
            <a:ext cx="5933214" cy="55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82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Presentation">
  <p:cSld name="End Presentatio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4"/>
          <p:cNvSpPr txBox="1">
            <a:spLocks noGrp="1"/>
          </p:cNvSpPr>
          <p:nvPr>
            <p:ph type="title"/>
          </p:nvPr>
        </p:nvSpPr>
        <p:spPr>
          <a:xfrm>
            <a:off x="588734" y="394371"/>
            <a:ext cx="7300285" cy="41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4"/>
          <p:cNvSpPr txBox="1">
            <a:spLocks noGrp="1"/>
          </p:cNvSpPr>
          <p:nvPr>
            <p:ph type="body" idx="1"/>
          </p:nvPr>
        </p:nvSpPr>
        <p:spPr>
          <a:xfrm>
            <a:off x="588735" y="1472035"/>
            <a:ext cx="3430347" cy="185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26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6"/>
          <p:cNvSpPr txBox="1">
            <a:spLocks noGrp="1"/>
          </p:cNvSpPr>
          <p:nvPr>
            <p:ph type="title"/>
          </p:nvPr>
        </p:nvSpPr>
        <p:spPr>
          <a:xfrm>
            <a:off x="588963" y="371475"/>
            <a:ext cx="6086475" cy="46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6"/>
          <p:cNvSpPr txBox="1">
            <a:spLocks noGrp="1"/>
          </p:cNvSpPr>
          <p:nvPr>
            <p:ph type="body" idx="1"/>
          </p:nvPr>
        </p:nvSpPr>
        <p:spPr>
          <a:xfrm>
            <a:off x="588734" y="1475739"/>
            <a:ext cx="7966533" cy="3118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6"/>
          <p:cNvSpPr txBox="1">
            <a:spLocks noGrp="1"/>
          </p:cNvSpPr>
          <p:nvPr>
            <p:ph type="body" idx="2"/>
          </p:nvPr>
        </p:nvSpPr>
        <p:spPr>
          <a:xfrm>
            <a:off x="588734" y="855923"/>
            <a:ext cx="7292434" cy="42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accen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Picture">
  <p:cSld name="Text Pictur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7"/>
          <p:cNvSpPr txBox="1">
            <a:spLocks noGrp="1"/>
          </p:cNvSpPr>
          <p:nvPr>
            <p:ph type="title"/>
          </p:nvPr>
        </p:nvSpPr>
        <p:spPr>
          <a:xfrm>
            <a:off x="588963" y="371475"/>
            <a:ext cx="6086475" cy="46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7"/>
          <p:cNvSpPr txBox="1">
            <a:spLocks noGrp="1"/>
          </p:cNvSpPr>
          <p:nvPr>
            <p:ph type="body" idx="1"/>
          </p:nvPr>
        </p:nvSpPr>
        <p:spPr>
          <a:xfrm>
            <a:off x="588734" y="855923"/>
            <a:ext cx="7292434" cy="42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accen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47"/>
          <p:cNvSpPr txBox="1">
            <a:spLocks noGrp="1"/>
          </p:cNvSpPr>
          <p:nvPr>
            <p:ph type="body" idx="2"/>
          </p:nvPr>
        </p:nvSpPr>
        <p:spPr>
          <a:xfrm>
            <a:off x="588734" y="1475739"/>
            <a:ext cx="3862085" cy="3118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1pPr>
            <a:lvl2pPr marL="914400" lvl="1" indent="-31115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 sz="1300"/>
            </a:lvl2pPr>
            <a:lvl3pPr marL="1371600" lvl="2" indent="-29845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39" name="Google Shape;39;p47"/>
          <p:cNvSpPr>
            <a:spLocks noGrp="1"/>
          </p:cNvSpPr>
          <p:nvPr>
            <p:ph type="pic" idx="3"/>
          </p:nvPr>
        </p:nvSpPr>
        <p:spPr>
          <a:xfrm>
            <a:off x="4693181" y="1476078"/>
            <a:ext cx="3862410" cy="311824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total">
  <p:cSld name="Picture total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8"/>
          <p:cNvSpPr>
            <a:spLocks noGrp="1"/>
          </p:cNvSpPr>
          <p:nvPr>
            <p:ph type="pic" idx="2"/>
          </p:nvPr>
        </p:nvSpPr>
        <p:spPr>
          <a:xfrm>
            <a:off x="0" y="56147"/>
            <a:ext cx="9144000" cy="508735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0"/>
          <p:cNvSpPr txBox="1">
            <a:spLocks noGrp="1"/>
          </p:cNvSpPr>
          <p:nvPr>
            <p:ph type="title"/>
          </p:nvPr>
        </p:nvSpPr>
        <p:spPr>
          <a:xfrm>
            <a:off x="588963" y="371475"/>
            <a:ext cx="6086475" cy="46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0"/>
          <p:cNvSpPr txBox="1">
            <a:spLocks noGrp="1"/>
          </p:cNvSpPr>
          <p:nvPr>
            <p:ph type="body" idx="1"/>
          </p:nvPr>
        </p:nvSpPr>
        <p:spPr>
          <a:xfrm>
            <a:off x="588734" y="1475739"/>
            <a:ext cx="2464827" cy="3118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1pPr>
            <a:lvl2pPr marL="914400" lvl="1" indent="-31115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 sz="1300"/>
            </a:lvl2pPr>
            <a:lvl3pPr marL="1371600" lvl="2" indent="-29845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50" name="Google Shape;50;p50"/>
          <p:cNvSpPr txBox="1">
            <a:spLocks noGrp="1"/>
          </p:cNvSpPr>
          <p:nvPr>
            <p:ph type="body" idx="2"/>
          </p:nvPr>
        </p:nvSpPr>
        <p:spPr>
          <a:xfrm>
            <a:off x="588734" y="855923"/>
            <a:ext cx="7292434" cy="42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accen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50"/>
          <p:cNvSpPr txBox="1">
            <a:spLocks noGrp="1"/>
          </p:cNvSpPr>
          <p:nvPr>
            <p:ph type="body" idx="3"/>
          </p:nvPr>
        </p:nvSpPr>
        <p:spPr>
          <a:xfrm>
            <a:off x="3336154" y="1475739"/>
            <a:ext cx="2464827" cy="3118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1pPr>
            <a:lvl2pPr marL="914400" lvl="1" indent="-31115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 sz="1300"/>
            </a:lvl2pPr>
            <a:lvl3pPr marL="1371600" lvl="2" indent="-29845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52" name="Google Shape;52;p50"/>
          <p:cNvSpPr txBox="1">
            <a:spLocks noGrp="1"/>
          </p:cNvSpPr>
          <p:nvPr>
            <p:ph type="body" idx="4"/>
          </p:nvPr>
        </p:nvSpPr>
        <p:spPr>
          <a:xfrm>
            <a:off x="6090439" y="1475739"/>
            <a:ext cx="2464827" cy="3118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1pPr>
            <a:lvl2pPr marL="914400" lvl="1" indent="-31115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 sz="1300"/>
            </a:lvl2pPr>
            <a:lvl3pPr marL="1371600" lvl="2" indent="-29845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1"/>
          <p:cNvSpPr txBox="1">
            <a:spLocks noGrp="1"/>
          </p:cNvSpPr>
          <p:nvPr>
            <p:ph type="body" idx="1"/>
          </p:nvPr>
        </p:nvSpPr>
        <p:spPr>
          <a:xfrm>
            <a:off x="3575097" y="1475739"/>
            <a:ext cx="4980169" cy="3118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marL="1371600" lvl="2" indent="-31115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3pPr>
            <a:lvl4pPr marL="1828800" lvl="3" indent="-29845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marL="2286000" lvl="4" indent="-29845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marL="2743200" lvl="5" indent="-29845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6pPr>
            <a:lvl7pPr marL="3200400" lvl="6" indent="-29845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7pPr>
            <a:lvl8pPr marL="3657600" lvl="7" indent="-29845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8pPr>
            <a:lvl9pPr marL="4114800" lvl="8" indent="-29845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9pPr>
          </a:lstStyle>
          <a:p>
            <a:endParaRPr/>
          </a:p>
        </p:txBody>
      </p:sp>
      <p:sp>
        <p:nvSpPr>
          <p:cNvPr id="55" name="Google Shape;55;p51"/>
          <p:cNvSpPr txBox="1">
            <a:spLocks noGrp="1"/>
          </p:cNvSpPr>
          <p:nvPr>
            <p:ph type="body" idx="2"/>
          </p:nvPr>
        </p:nvSpPr>
        <p:spPr>
          <a:xfrm>
            <a:off x="588734" y="1475739"/>
            <a:ext cx="2876540" cy="3118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160"/>
              </a:spcBef>
              <a:spcAft>
                <a:spcPts val="0"/>
              </a:spcAft>
              <a:buSzPts val="800"/>
              <a:buNone/>
              <a:defRPr sz="800"/>
            </a:lvl1pPr>
            <a:lvl2pPr marL="914400" lvl="1" indent="-2286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2pPr>
            <a:lvl3pPr marL="1371600" lvl="2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56" name="Google Shape;56;p51"/>
          <p:cNvSpPr txBox="1">
            <a:spLocks noGrp="1"/>
          </p:cNvSpPr>
          <p:nvPr>
            <p:ph type="body" idx="3"/>
          </p:nvPr>
        </p:nvSpPr>
        <p:spPr>
          <a:xfrm>
            <a:off x="588734" y="855923"/>
            <a:ext cx="7292434" cy="42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SzPts val="1300"/>
              <a:buNone/>
              <a:defRPr sz="1300">
                <a:solidFill>
                  <a:schemeClr val="accen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51"/>
          <p:cNvSpPr txBox="1">
            <a:spLocks noGrp="1"/>
          </p:cNvSpPr>
          <p:nvPr>
            <p:ph type="title"/>
          </p:nvPr>
        </p:nvSpPr>
        <p:spPr>
          <a:xfrm>
            <a:off x="588734" y="371120"/>
            <a:ext cx="7292434" cy="468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>
            <a:spLocks noGrp="1"/>
          </p:cNvSpPr>
          <p:nvPr>
            <p:ph type="title"/>
          </p:nvPr>
        </p:nvSpPr>
        <p:spPr>
          <a:xfrm>
            <a:off x="588963" y="393700"/>
            <a:ext cx="72993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11" name="Google Shape;11;p43"/>
          <p:cNvSpPr/>
          <p:nvPr/>
        </p:nvSpPr>
        <p:spPr>
          <a:xfrm>
            <a:off x="0" y="0"/>
            <a:ext cx="9144000" cy="603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8963" y="4173538"/>
            <a:ext cx="1430337" cy="42068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5"/>
          <p:cNvSpPr txBox="1">
            <a:spLocks noGrp="1"/>
          </p:cNvSpPr>
          <p:nvPr>
            <p:ph type="title"/>
          </p:nvPr>
        </p:nvSpPr>
        <p:spPr>
          <a:xfrm>
            <a:off x="588963" y="371475"/>
            <a:ext cx="6086475" cy="46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 i="0" u="none" strike="noStrike" cap="none">
                <a:solidFill>
                  <a:srgbClr val="0245AE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 i="0" u="none" strike="noStrike" cap="none">
                <a:solidFill>
                  <a:srgbClr val="0245AE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 i="0" u="none" strike="noStrike" cap="none">
                <a:solidFill>
                  <a:srgbClr val="0245AE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 i="0" u="none" strike="noStrike" cap="none">
                <a:solidFill>
                  <a:srgbClr val="0245AE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27" name="Google Shape;27;p45"/>
          <p:cNvSpPr txBox="1">
            <a:spLocks noGrp="1"/>
          </p:cNvSpPr>
          <p:nvPr>
            <p:ph type="body" idx="1"/>
          </p:nvPr>
        </p:nvSpPr>
        <p:spPr>
          <a:xfrm>
            <a:off x="588963" y="1200150"/>
            <a:ext cx="7966075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11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984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84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984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45"/>
          <p:cNvSpPr/>
          <p:nvPr/>
        </p:nvSpPr>
        <p:spPr>
          <a:xfrm>
            <a:off x="0" y="0"/>
            <a:ext cx="9144000" cy="603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4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874000" y="504825"/>
            <a:ext cx="681038" cy="20161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5"/>
          <p:cNvSpPr txBox="1"/>
          <p:nvPr/>
        </p:nvSpPr>
        <p:spPr>
          <a:xfrm>
            <a:off x="2619375" y="4767263"/>
            <a:ext cx="165893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8999B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/>
          </p:nvPr>
        </p:nvSpPr>
        <p:spPr>
          <a:xfrm>
            <a:off x="588734" y="394372"/>
            <a:ext cx="7865467" cy="207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Project Mentaal Welzijn bij Jongeren &amp; Jongvolwassenen </a:t>
            </a:r>
            <a:br>
              <a:rPr lang="nl-BE"/>
            </a:br>
            <a:r>
              <a:rPr lang="nl-BE"/>
              <a:t>(12 – 25)</a:t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body" idx="1"/>
          </p:nvPr>
        </p:nvSpPr>
        <p:spPr>
          <a:xfrm>
            <a:off x="588734" y="2384167"/>
            <a:ext cx="4992493" cy="183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nl-BE" sz="2800" i="1"/>
              <a:t>Ism Deerlijk, Kuurne, Wevelgem &amp; Harelbeke</a:t>
            </a:r>
            <a:endParaRPr sz="2800" i="1"/>
          </a:p>
        </p:txBody>
      </p:sp>
      <p:pic>
        <p:nvPicPr>
          <p:cNvPr id="93" name="Google Shape;93;p1" descr="Double Smiley Faces Gifts &amp;amp; Merchandise | Redbubb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3075" y="1613637"/>
            <a:ext cx="3377236" cy="3377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12196d5069_1_10"/>
          <p:cNvSpPr txBox="1">
            <a:spLocks noGrp="1"/>
          </p:cNvSpPr>
          <p:nvPr>
            <p:ph type="title"/>
          </p:nvPr>
        </p:nvSpPr>
        <p:spPr>
          <a:xfrm>
            <a:off x="588963" y="371475"/>
            <a:ext cx="6086400" cy="4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Signalen &amp; bevindingen </a:t>
            </a:r>
            <a:endParaRPr/>
          </a:p>
        </p:txBody>
      </p:sp>
      <p:sp>
        <p:nvSpPr>
          <p:cNvPr id="230" name="Google Shape;230;g112196d5069_1_10"/>
          <p:cNvSpPr txBox="1">
            <a:spLocks noGrp="1"/>
          </p:cNvSpPr>
          <p:nvPr>
            <p:ph type="body" idx="1"/>
          </p:nvPr>
        </p:nvSpPr>
        <p:spPr>
          <a:xfrm>
            <a:off x="588734" y="1475739"/>
            <a:ext cx="7966500" cy="311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nl-BE"/>
              <a:t>Jongeren willen er heel vaak zijn voor anderen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l-BE"/>
              <a:t>Voelen dat het met anderen niet goed gaat maar weten niet altijd wat te doen of hoe ze dit gesprek kunnen aangaan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BE"/>
              <a:t>Alarmerend hoge resultaten rond suïcidaliteit - bijna ⅕!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BE"/>
              <a:t>Jongeren voelen zich eenzaam,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l-BE"/>
              <a:t>Corona blijkt uit gesprekken een belangrijke oorzaak te zijn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l-BE"/>
              <a:t>Missen ontmoeting</a:t>
            </a:r>
            <a:endParaRPr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112196d5069_1_10"/>
          <p:cNvSpPr txBox="1">
            <a:spLocks noGrp="1"/>
          </p:cNvSpPr>
          <p:nvPr>
            <p:ph type="body" idx="2"/>
          </p:nvPr>
        </p:nvSpPr>
        <p:spPr>
          <a:xfrm>
            <a:off x="588734" y="855923"/>
            <a:ext cx="7292400" cy="42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260"/>
              </a:spcBef>
              <a:spcAft>
                <a:spcPts val="0"/>
              </a:spcAft>
              <a:buNone/>
            </a:pPr>
            <a:r>
              <a:rPr lang="nl-BE"/>
              <a:t>Waar maken jongeren zich zorgen over?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9"/>
          <p:cNvSpPr txBox="1">
            <a:spLocks noGrp="1"/>
          </p:cNvSpPr>
          <p:nvPr>
            <p:ph type="body" idx="3"/>
          </p:nvPr>
        </p:nvSpPr>
        <p:spPr>
          <a:xfrm>
            <a:off x="337274" y="839924"/>
            <a:ext cx="72924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-BE"/>
              <a:t>Met wie zouden jongeren praten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-BE"/>
              <a:t> over hun zorgen of problemen?</a:t>
            </a:r>
            <a:endParaRPr/>
          </a:p>
        </p:txBody>
      </p:sp>
      <p:sp>
        <p:nvSpPr>
          <p:cNvPr id="237" name="Google Shape;237;p19"/>
          <p:cNvSpPr txBox="1">
            <a:spLocks noGrp="1"/>
          </p:cNvSpPr>
          <p:nvPr>
            <p:ph type="title"/>
          </p:nvPr>
        </p:nvSpPr>
        <p:spPr>
          <a:xfrm>
            <a:off x="337274" y="371120"/>
            <a:ext cx="7292434" cy="468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Praten helpt… </a:t>
            </a:r>
            <a:endParaRPr/>
          </a:p>
        </p:txBody>
      </p:sp>
      <p:graphicFrame>
        <p:nvGraphicFramePr>
          <p:cNvPr id="238" name="Google Shape;238;p19"/>
          <p:cNvGraphicFramePr/>
          <p:nvPr/>
        </p:nvGraphicFramePr>
        <p:xfrm>
          <a:off x="1951685" y="330806"/>
          <a:ext cx="7431000" cy="448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9" name="Google Shape;239;p19"/>
          <p:cNvSpPr txBox="1"/>
          <p:nvPr/>
        </p:nvSpPr>
        <p:spPr>
          <a:xfrm>
            <a:off x="347075" y="1325775"/>
            <a:ext cx="2998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nl-BE">
                <a:solidFill>
                  <a:schemeClr val="dk1"/>
                </a:solidFill>
              </a:rPr>
              <a:t>Gebundelde resultaten van die vier gemeenten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4"/>
          <p:cNvSpPr txBox="1">
            <a:spLocks noGrp="1"/>
          </p:cNvSpPr>
          <p:nvPr>
            <p:ph type="title"/>
          </p:nvPr>
        </p:nvSpPr>
        <p:spPr>
          <a:xfrm>
            <a:off x="588963" y="371475"/>
            <a:ext cx="6086475" cy="46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Resultaten enquête </a:t>
            </a:r>
            <a:endParaRPr/>
          </a:p>
        </p:txBody>
      </p:sp>
      <p:pic>
        <p:nvPicPr>
          <p:cNvPr id="278" name="Google Shape;278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8970" y="1057903"/>
            <a:ext cx="5172382" cy="3669196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4"/>
          <p:cNvSpPr txBox="1">
            <a:spLocks noGrp="1"/>
          </p:cNvSpPr>
          <p:nvPr>
            <p:ph type="body" idx="2"/>
          </p:nvPr>
        </p:nvSpPr>
        <p:spPr>
          <a:xfrm>
            <a:off x="588734" y="855923"/>
            <a:ext cx="7292434" cy="42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-BE"/>
              <a:t>Wat is een drempel om voor professionele hulp te kiezen?</a:t>
            </a:r>
            <a:endParaRPr/>
          </a:p>
        </p:txBody>
      </p:sp>
      <p:sp>
        <p:nvSpPr>
          <p:cNvPr id="280" name="Google Shape;280;p24"/>
          <p:cNvSpPr txBox="1">
            <a:spLocks noGrp="1"/>
          </p:cNvSpPr>
          <p:nvPr>
            <p:ph type="body" idx="3"/>
          </p:nvPr>
        </p:nvSpPr>
        <p:spPr>
          <a:xfrm>
            <a:off x="5571354" y="1257237"/>
            <a:ext cx="3389766" cy="320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nl-BE" sz="1200"/>
              <a:t>Mijn problemen zijn niet erg genoeg– 45,5%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SzPts val="1200"/>
              <a:buAutoNum type="arabicPeriod"/>
            </a:pPr>
            <a:r>
              <a:rPr lang="nl-BE" sz="1200"/>
              <a:t>Ik heb hier geen nood aan – 36,6%</a:t>
            </a:r>
            <a:endParaRPr sz="1200"/>
          </a:p>
          <a:p>
            <a:pPr marL="228600" lvl="0" indent="-22860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SzPts val="1200"/>
              <a:buAutoNum type="arabicPeriod"/>
            </a:pPr>
            <a:r>
              <a:rPr lang="nl-BE" sz="1200"/>
              <a:t>Deze persoon is een onbekende – 25,4%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SzPts val="1200"/>
              <a:buAutoNum type="arabicPeriod"/>
            </a:pPr>
            <a:r>
              <a:rPr lang="nl-BE" sz="1200"/>
              <a:t>De kostprijs – 23,9%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SzPts val="1200"/>
              <a:buAutoNum type="arabicPeriod"/>
            </a:pPr>
            <a:r>
              <a:rPr lang="nl-BE" sz="1200"/>
              <a:t>De reactie van anderen– 16,4%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</a:pPr>
            <a:br>
              <a:rPr lang="nl-BE" sz="1200"/>
            </a:br>
            <a:br>
              <a:rPr lang="nl-BE" sz="1200"/>
            </a:br>
            <a:br>
              <a:rPr lang="nl-BE" sz="1200"/>
            </a:br>
            <a:br>
              <a:rPr lang="nl-BE" sz="1200"/>
            </a:br>
            <a:br>
              <a:rPr lang="nl-BE" sz="1200"/>
            </a:br>
            <a:endParaRPr sz="1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12196d5069_1_21"/>
          <p:cNvSpPr txBox="1">
            <a:spLocks noGrp="1"/>
          </p:cNvSpPr>
          <p:nvPr>
            <p:ph type="title"/>
          </p:nvPr>
        </p:nvSpPr>
        <p:spPr>
          <a:xfrm>
            <a:off x="588963" y="371475"/>
            <a:ext cx="6086400" cy="4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>
                <a:solidFill>
                  <a:schemeClr val="dk1"/>
                </a:solidFill>
              </a:rPr>
              <a:t>Signalen &amp; bevindingen </a:t>
            </a:r>
            <a:endParaRPr/>
          </a:p>
        </p:txBody>
      </p:sp>
      <p:sp>
        <p:nvSpPr>
          <p:cNvPr id="287" name="Google Shape;287;g112196d5069_1_21"/>
          <p:cNvSpPr txBox="1">
            <a:spLocks noGrp="1"/>
          </p:cNvSpPr>
          <p:nvPr>
            <p:ph type="body" idx="1"/>
          </p:nvPr>
        </p:nvSpPr>
        <p:spPr>
          <a:xfrm>
            <a:off x="588759" y="1475739"/>
            <a:ext cx="7966500" cy="311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nl-BE"/>
              <a:t>Onderschatten vaak hun eigen problemen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l-BE"/>
              <a:t>In dialoog wel vaak snel duidelijk dat er toch iets speelt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l-BE"/>
              <a:t>Participatiespel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BE"/>
              <a:t>Professionele hulp (bv: een psycholoog)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l-BE"/>
              <a:t>Enkel voor mensen met “zware” problemen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BE"/>
              <a:t>Hier ook vaak een taboe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l-BE"/>
              <a:t>Jongeren zitten in met hoe anderen hierop zullen reageren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BE"/>
              <a:t>Praten met een onbekende is en blijft een grote drempel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l-BE"/>
              <a:t>Belang van vertrouwensfiguren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BE"/>
              <a:t>Kostprijs blijft een grote drempel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l-BE"/>
              <a:t>⅕ Geeft aan hierdoor geen hulp te kunnen/willen zoeken</a:t>
            </a:r>
            <a:endParaRPr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112196d5069_1_21"/>
          <p:cNvSpPr txBox="1">
            <a:spLocks noGrp="1"/>
          </p:cNvSpPr>
          <p:nvPr>
            <p:ph type="body" idx="2"/>
          </p:nvPr>
        </p:nvSpPr>
        <p:spPr>
          <a:xfrm>
            <a:off x="588734" y="855923"/>
            <a:ext cx="7292400" cy="42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260"/>
              </a:spcBef>
              <a:spcAft>
                <a:spcPts val="0"/>
              </a:spcAft>
              <a:buNone/>
            </a:pPr>
            <a:r>
              <a:rPr lang="nl-BE"/>
              <a:t>Drempels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5"/>
          <p:cNvSpPr txBox="1">
            <a:spLocks noGrp="1"/>
          </p:cNvSpPr>
          <p:nvPr>
            <p:ph type="title"/>
          </p:nvPr>
        </p:nvSpPr>
        <p:spPr>
          <a:xfrm>
            <a:off x="337276" y="371125"/>
            <a:ext cx="80853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Zou de aanwezigheid van één of meerdere professionele vertrouwensfiguren op een specifieke plek binnen deze gemeente een meerwaarde betekenen voor jou?</a:t>
            </a:r>
            <a:endParaRPr/>
          </a:p>
        </p:txBody>
      </p:sp>
      <p:pic>
        <p:nvPicPr>
          <p:cNvPr id="294" name="Google Shape;294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46026" y="1694009"/>
            <a:ext cx="4662300" cy="330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5"/>
          <p:cNvSpPr txBox="1"/>
          <p:nvPr/>
        </p:nvSpPr>
        <p:spPr>
          <a:xfrm>
            <a:off x="337275" y="2033425"/>
            <a:ext cx="2998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nl-BE">
                <a:solidFill>
                  <a:schemeClr val="accent2"/>
                </a:solidFill>
              </a:rPr>
              <a:t>Gebundelde resultaten van die vier gemeenten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9"/>
          <p:cNvSpPr txBox="1">
            <a:spLocks noGrp="1"/>
          </p:cNvSpPr>
          <p:nvPr>
            <p:ph type="title"/>
          </p:nvPr>
        </p:nvSpPr>
        <p:spPr>
          <a:xfrm>
            <a:off x="618059" y="380895"/>
            <a:ext cx="72924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400"/>
              <a:t>Waar zou je het liefst eens met zo'n vertrouwenspersoon babbelen voor advies, vragen, als het wat minder gaat,...? - Kuurne </a:t>
            </a:r>
            <a:br>
              <a:rPr lang="nl-BE" sz="2400"/>
            </a:br>
            <a:endParaRPr sz="2400"/>
          </a:p>
        </p:txBody>
      </p:sp>
      <p:pic>
        <p:nvPicPr>
          <p:cNvPr id="319" name="Google Shape;31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252" y="1051560"/>
            <a:ext cx="7027495" cy="3952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0"/>
          <p:cNvSpPr txBox="1">
            <a:spLocks noGrp="1"/>
          </p:cNvSpPr>
          <p:nvPr>
            <p:ph type="title"/>
          </p:nvPr>
        </p:nvSpPr>
        <p:spPr>
          <a:xfrm>
            <a:off x="93499" y="298020"/>
            <a:ext cx="4131900" cy="20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Heb je al gehoord over OverKop en denk je dat zo'n werking in jouw gemeente interessant zou kunnen zijn?</a:t>
            </a:r>
            <a:endParaRPr/>
          </a:p>
        </p:txBody>
      </p:sp>
      <p:pic>
        <p:nvPicPr>
          <p:cNvPr id="325" name="Google Shape;325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100950" y="1404390"/>
            <a:ext cx="5116200" cy="36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0"/>
          <p:cNvSpPr txBox="1"/>
          <p:nvPr/>
        </p:nvSpPr>
        <p:spPr>
          <a:xfrm>
            <a:off x="93500" y="2376125"/>
            <a:ext cx="38283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nl-BE">
                <a:solidFill>
                  <a:schemeClr val="accent2"/>
                </a:solidFill>
              </a:rPr>
              <a:t>Gebundelde resultaten van die vier gemeenten</a:t>
            </a:r>
            <a:endParaRPr>
              <a:solidFill>
                <a:schemeClr val="accent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</a:pPr>
            <a:r>
              <a:rPr lang="nl-BE">
                <a:solidFill>
                  <a:schemeClr val="accent2"/>
                </a:solidFill>
              </a:rPr>
              <a:t>1/2de kent het huis niet </a:t>
            </a:r>
            <a:endParaRPr>
              <a:solidFill>
                <a:schemeClr val="accent2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</a:pPr>
            <a:r>
              <a:rPr lang="nl-BE">
                <a:solidFill>
                  <a:schemeClr val="accent2"/>
                </a:solidFill>
              </a:rPr>
              <a:t>nog meer inzetten op bekendmaking</a:t>
            </a:r>
            <a:endParaRPr>
              <a:solidFill>
                <a:schemeClr val="accent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</a:pPr>
            <a:r>
              <a:rPr lang="nl-BE">
                <a:solidFill>
                  <a:schemeClr val="accent2"/>
                </a:solidFill>
              </a:rPr>
              <a:t>1/2de kent het wel en ziet het wel werken (ondanks korte periode dat het bestaat) 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1"/>
          <p:cNvSpPr txBox="1">
            <a:spLocks noGrp="1"/>
          </p:cNvSpPr>
          <p:nvPr>
            <p:ph type="title"/>
          </p:nvPr>
        </p:nvSpPr>
        <p:spPr>
          <a:xfrm>
            <a:off x="588963" y="371475"/>
            <a:ext cx="6086475" cy="46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Wat zou kunnen helpen om je beter in je vel te voelen </a:t>
            </a:r>
            <a:endParaRPr/>
          </a:p>
        </p:txBody>
      </p:sp>
      <p:sp>
        <p:nvSpPr>
          <p:cNvPr id="332" name="Google Shape;332;p31"/>
          <p:cNvSpPr/>
          <p:nvPr/>
        </p:nvSpPr>
        <p:spPr>
          <a:xfrm>
            <a:off x="-1253134" y="-82193"/>
            <a:ext cx="11023634" cy="611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31"/>
          <p:cNvPicPr preferRelativeResize="0"/>
          <p:nvPr/>
        </p:nvPicPr>
        <p:blipFill rotWithShape="1">
          <a:blip r:embed="rId3">
            <a:alphaModFix/>
          </a:blip>
          <a:srcRect t="16583"/>
          <a:stretch/>
        </p:blipFill>
        <p:spPr>
          <a:xfrm>
            <a:off x="966775" y="1247301"/>
            <a:ext cx="7595025" cy="356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13ae312a4a_0_2"/>
          <p:cNvSpPr txBox="1">
            <a:spLocks noGrp="1"/>
          </p:cNvSpPr>
          <p:nvPr>
            <p:ph type="title"/>
          </p:nvPr>
        </p:nvSpPr>
        <p:spPr>
          <a:xfrm>
            <a:off x="588963" y="371475"/>
            <a:ext cx="6086400" cy="4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Algemene bevindingen bevraging</a:t>
            </a:r>
            <a:endParaRPr/>
          </a:p>
        </p:txBody>
      </p:sp>
      <p:sp>
        <p:nvSpPr>
          <p:cNvPr id="340" name="Google Shape;340;g113ae312a4a_0_2"/>
          <p:cNvSpPr txBox="1">
            <a:spLocks noGrp="1"/>
          </p:cNvSpPr>
          <p:nvPr>
            <p:ph type="body" idx="1"/>
          </p:nvPr>
        </p:nvSpPr>
        <p:spPr>
          <a:xfrm>
            <a:off x="588734" y="1475739"/>
            <a:ext cx="7966500" cy="311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360"/>
              </a:spcBef>
              <a:spcAft>
                <a:spcPts val="0"/>
              </a:spcAft>
              <a:buSzPts val="1400"/>
              <a:buChar char="●"/>
            </a:pPr>
            <a:r>
              <a:rPr lang="nl-BE" sz="1400"/>
              <a:t>Vooral nood aan een laagdrempelige ontmoetingsruimte waar ingezet wordt op leuke en toegankelijke activiteiten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-BE" sz="1400"/>
              <a:t>Focus hoeft niet steeds op mentaal welzijn te liggen!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-BE" sz="1400"/>
              <a:t>Huiselijke sfeer 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-BE" sz="1400"/>
              <a:t>Aanwezigheid van natuur/gesprekken in buitenlucht 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-BE" sz="1400"/>
              <a:t>Anonimiteit blijft kernbegrip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-BE" sz="1400"/>
              <a:t>Jongeren voelen zich gehoord/zijn blij dat we met het thema aan de slag gaan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-BE" sz="1400"/>
              <a:t>We merken dat zowel in grote en kleinere steden de resultaten wel best gelijklopend zijn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-BE" sz="1400"/>
              <a:t>Outreachend werkers of de kans om outreachend te werken helpen zeer hard om jongeren te bereiken 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-BE" sz="1400">
                <a:solidFill>
                  <a:schemeClr val="dk1"/>
                </a:solidFill>
              </a:rPr>
              <a:t>Fysiek in dialoog gaan met jongeren werkt!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-BE" sz="1400"/>
              <a:t>Ook scholen geven aan zoekende te zijn in wat ze kunnen betekenen voor hun studenten</a:t>
            </a:r>
            <a:endParaRPr sz="1400"/>
          </a:p>
        </p:txBody>
      </p:sp>
      <p:sp>
        <p:nvSpPr>
          <p:cNvPr id="341" name="Google Shape;341;g113ae312a4a_0_2"/>
          <p:cNvSpPr txBox="1">
            <a:spLocks noGrp="1"/>
          </p:cNvSpPr>
          <p:nvPr>
            <p:ph type="body" idx="2"/>
          </p:nvPr>
        </p:nvSpPr>
        <p:spPr>
          <a:xfrm>
            <a:off x="588734" y="855923"/>
            <a:ext cx="7292400" cy="42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2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5"/>
          <p:cNvSpPr txBox="1">
            <a:spLocks noGrp="1"/>
          </p:cNvSpPr>
          <p:nvPr>
            <p:ph type="title"/>
          </p:nvPr>
        </p:nvSpPr>
        <p:spPr>
          <a:xfrm>
            <a:off x="588963" y="371475"/>
            <a:ext cx="6086475" cy="46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Aanbod </a:t>
            </a:r>
            <a:endParaRPr/>
          </a:p>
        </p:txBody>
      </p:sp>
      <p:sp>
        <p:nvSpPr>
          <p:cNvPr id="347" name="Google Shape;347;p35"/>
          <p:cNvSpPr txBox="1">
            <a:spLocks noGrp="1"/>
          </p:cNvSpPr>
          <p:nvPr>
            <p:ph type="body" idx="1"/>
          </p:nvPr>
        </p:nvSpPr>
        <p:spPr>
          <a:xfrm>
            <a:off x="588734" y="855923"/>
            <a:ext cx="7292434" cy="42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-BE"/>
              <a:t>Overkoepelend over alle vier gemeenten</a:t>
            </a:r>
            <a:endParaRPr/>
          </a:p>
        </p:txBody>
      </p:sp>
      <p:sp>
        <p:nvSpPr>
          <p:cNvPr id="348" name="Google Shape;348;p35"/>
          <p:cNvSpPr txBox="1">
            <a:spLocks noGrp="1"/>
          </p:cNvSpPr>
          <p:nvPr>
            <p:ph type="body" idx="2"/>
          </p:nvPr>
        </p:nvSpPr>
        <p:spPr>
          <a:xfrm>
            <a:off x="588734" y="1195502"/>
            <a:ext cx="4657500" cy="31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60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nl-BE" sz="1200" b="1">
                <a:solidFill>
                  <a:schemeClr val="dk1"/>
                </a:solidFill>
              </a:rPr>
              <a:t>Thema ‘In de knoop liggen met mezelf’</a:t>
            </a:r>
            <a:endParaRPr sz="1200" b="1">
              <a:solidFill>
                <a:schemeClr val="dk1"/>
              </a:solidFill>
            </a:endParaRPr>
          </a:p>
          <a:p>
            <a:pPr marL="28575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</a:endParaRPr>
          </a:p>
          <a:p>
            <a:pPr marL="417512" lvl="1" indent="-153987" algn="l" rtl="0"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nl-BE" sz="1200"/>
              <a:t>Chatten met Joke </a:t>
            </a:r>
            <a:endParaRPr sz="1200"/>
          </a:p>
          <a:p>
            <a:pPr marL="641350" lvl="2" indent="-1333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nl-BE" sz="1200"/>
              <a:t>Verder verspreiden &amp; inzetten op bekendmaking</a:t>
            </a:r>
            <a:endParaRPr sz="1200"/>
          </a:p>
          <a:p>
            <a:pPr marL="641350" lvl="2" indent="-1333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nl-BE" sz="1200"/>
              <a:t>Joke als (vertrouwens)persoon voorstellen aan jongeren</a:t>
            </a:r>
            <a:br>
              <a:rPr lang="nl-BE" sz="1200"/>
            </a:br>
            <a:endParaRPr sz="1200"/>
          </a:p>
          <a:p>
            <a:pPr marL="417512" lvl="1" indent="-153987" algn="l" rtl="0">
              <a:spcBef>
                <a:spcPts val="320"/>
              </a:spcBef>
              <a:spcAft>
                <a:spcPts val="0"/>
              </a:spcAft>
              <a:buSzPts val="1200"/>
              <a:buChar char="–"/>
            </a:pPr>
            <a:r>
              <a:rPr lang="nl-BE" sz="1200"/>
              <a:t>Uitwerken van een podcast - Radio Quindo </a:t>
            </a:r>
            <a:endParaRPr sz="1200"/>
          </a:p>
          <a:p>
            <a:pPr marL="641350" lvl="2" indent="-1333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nl-BE" sz="1200"/>
              <a:t>Verschillende thema’s aan bod laten komen en bespreekbaar maken</a:t>
            </a:r>
            <a:endParaRPr sz="1200"/>
          </a:p>
          <a:p>
            <a:pPr marL="641350" lvl="2" indent="-1333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nl-BE" sz="1200"/>
              <a:t>Lijm tussen het aanbod </a:t>
            </a:r>
            <a:endParaRPr sz="1200"/>
          </a:p>
          <a:p>
            <a:pPr marL="641350" lvl="2" indent="-13335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nl-BE" sz="1200"/>
              <a:t>Live of via livestream</a:t>
            </a:r>
            <a:endParaRPr sz="1200"/>
          </a:p>
          <a:p>
            <a:pPr marL="898525" lvl="3" indent="-13970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</a:pPr>
            <a:r>
              <a:rPr lang="nl-BE" sz="1200"/>
              <a:t>Mogelijkheid bieden tot interactie/participatie</a:t>
            </a:r>
            <a:endParaRPr sz="1200"/>
          </a:p>
          <a:p>
            <a:pPr marL="898525" lvl="0" indent="0" algn="l" rtl="0">
              <a:spcBef>
                <a:spcPts val="220"/>
              </a:spcBef>
              <a:spcAft>
                <a:spcPts val="0"/>
              </a:spcAft>
              <a:buNone/>
            </a:pPr>
            <a:endParaRPr sz="1200"/>
          </a:p>
          <a:p>
            <a:pPr marL="417512" lvl="1" indent="-153987" algn="l" rtl="0">
              <a:spcBef>
                <a:spcPts val="220"/>
              </a:spcBef>
              <a:spcAft>
                <a:spcPts val="0"/>
              </a:spcAft>
              <a:buSzPts val="1200"/>
              <a:buChar char="–"/>
            </a:pPr>
            <a:r>
              <a:rPr lang="nl-BE" sz="1200"/>
              <a:t>Jeugddienst/jeugdwerkers gaan versterken/ondersteunen door regionaal aanbod meer bekend te maken </a:t>
            </a:r>
            <a:endParaRPr sz="1200"/>
          </a:p>
          <a:p>
            <a:pPr marL="641350" lvl="0" indent="0" algn="l" rtl="0">
              <a:spcBef>
                <a:spcPts val="22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 sz="1200"/>
          </a:p>
        </p:txBody>
      </p:sp>
      <p:pic>
        <p:nvPicPr>
          <p:cNvPr id="349" name="Google Shape;349;p35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15137" r="15136"/>
          <a:stretch/>
        </p:blipFill>
        <p:spPr>
          <a:xfrm>
            <a:off x="5246370" y="1222034"/>
            <a:ext cx="3797129" cy="3065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title"/>
          </p:nvPr>
        </p:nvSpPr>
        <p:spPr>
          <a:xfrm>
            <a:off x="588963" y="371475"/>
            <a:ext cx="6086475" cy="46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Doel</a:t>
            </a:r>
            <a:endParaRPr/>
          </a:p>
        </p:txBody>
      </p:sp>
      <p:sp>
        <p:nvSpPr>
          <p:cNvPr id="108" name="Google Shape;108;p3"/>
          <p:cNvSpPr txBox="1">
            <a:spLocks noGrp="1"/>
          </p:cNvSpPr>
          <p:nvPr>
            <p:ph type="body" idx="1"/>
          </p:nvPr>
        </p:nvSpPr>
        <p:spPr>
          <a:xfrm>
            <a:off x="588963" y="1337906"/>
            <a:ext cx="8383816" cy="357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l-BE"/>
              <a:t>OverKop</a:t>
            </a:r>
            <a:endParaRPr/>
          </a:p>
          <a:p>
            <a:pPr marL="417513" lvl="1" indent="-160337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nl-BE"/>
              <a:t>Twee OverKophuizen binnen Zuid West Vlaanderen</a:t>
            </a:r>
            <a:endParaRPr/>
          </a:p>
          <a:p>
            <a:pPr marL="641350" lvl="2" indent="-12700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</a:pPr>
            <a:r>
              <a:rPr lang="nl-BE"/>
              <a:t>Kortrijk </a:t>
            </a:r>
            <a:endParaRPr/>
          </a:p>
          <a:p>
            <a:pPr marL="641350" lvl="2" indent="-12700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</a:pPr>
            <a:r>
              <a:rPr lang="nl-BE"/>
              <a:t>Menen </a:t>
            </a:r>
            <a:br>
              <a:rPr lang="nl-BE"/>
            </a:br>
            <a:endParaRPr/>
          </a:p>
          <a:p>
            <a:pPr marL="417513" lvl="1" indent="-160337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nl-BE"/>
              <a:t>Ambitie om in iedere gemeente voor iedere jongere gepaste hulp op vraag van jongere voorzien</a:t>
            </a:r>
            <a:endParaRPr/>
          </a:p>
          <a:p>
            <a:pPr marL="641350" lvl="2" indent="-12700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</a:pPr>
            <a:r>
              <a:rPr lang="nl-BE"/>
              <a:t>Uitbouw van antennepunten</a:t>
            </a:r>
            <a:endParaRPr/>
          </a:p>
          <a:p>
            <a:pPr marL="641350" lvl="2" indent="-12700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</a:pPr>
            <a:r>
              <a:rPr lang="nl-BE"/>
              <a:t>Creëren van een laagdrempelige ontmoetingsplaats - “Safe Spaces”</a:t>
            </a:r>
            <a:endParaRPr/>
          </a:p>
          <a:p>
            <a:pPr marL="641350" lvl="2" indent="-12700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</a:pPr>
            <a:r>
              <a:rPr lang="nl-BE"/>
              <a:t>Hulp op maat</a:t>
            </a:r>
            <a:br>
              <a:rPr lang="nl-BE"/>
            </a:br>
            <a:endParaRPr/>
          </a:p>
          <a:p>
            <a:pPr marL="285750" lvl="0" indent="-28575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nl-BE"/>
              <a:t>Voortraject: Specifiek voor Kuurne, Harelbeke, Deerlijk en Wevelgem </a:t>
            </a:r>
            <a:endParaRPr/>
          </a:p>
          <a:p>
            <a:pPr marL="417513" lvl="1" indent="-160337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nl-BE"/>
              <a:t>Try –out </a:t>
            </a:r>
            <a:endParaRPr/>
          </a:p>
          <a:p>
            <a:pPr marL="417513" lvl="1" indent="-160337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nl-BE"/>
              <a:t>Vraag &amp; aanbod</a:t>
            </a:r>
            <a:endParaRPr/>
          </a:p>
        </p:txBody>
      </p:sp>
      <p:sp>
        <p:nvSpPr>
          <p:cNvPr id="109" name="Google Shape;109;p3"/>
          <p:cNvSpPr txBox="1">
            <a:spLocks noGrp="1"/>
          </p:cNvSpPr>
          <p:nvPr>
            <p:ph type="body" idx="2"/>
          </p:nvPr>
        </p:nvSpPr>
        <p:spPr>
          <a:xfrm>
            <a:off x="588734" y="855923"/>
            <a:ext cx="7292434" cy="42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-BE"/>
              <a:t>Versterken van de regionale uitrol van het OverKophuis - OverKopnetwerk binnen Zuid West Vlaanderen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13ae312d70_0_11"/>
          <p:cNvSpPr txBox="1">
            <a:spLocks noGrp="1"/>
          </p:cNvSpPr>
          <p:nvPr>
            <p:ph type="title"/>
          </p:nvPr>
        </p:nvSpPr>
        <p:spPr>
          <a:xfrm>
            <a:off x="588963" y="371475"/>
            <a:ext cx="6086400" cy="46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Aanbod</a:t>
            </a:r>
            <a:endParaRPr/>
          </a:p>
        </p:txBody>
      </p:sp>
      <p:sp>
        <p:nvSpPr>
          <p:cNvPr id="356" name="Google Shape;356;g113ae312d70_0_11"/>
          <p:cNvSpPr txBox="1">
            <a:spLocks noGrp="1"/>
          </p:cNvSpPr>
          <p:nvPr>
            <p:ph type="body" idx="1"/>
          </p:nvPr>
        </p:nvSpPr>
        <p:spPr>
          <a:xfrm>
            <a:off x="588759" y="1201939"/>
            <a:ext cx="7966500" cy="311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048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nl-BE" sz="1200" b="1">
                <a:solidFill>
                  <a:schemeClr val="dk1"/>
                </a:solidFill>
              </a:rPr>
              <a:t>Thema ‘Eenzaamheid’</a:t>
            </a:r>
            <a:endParaRPr sz="1200" b="1"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320"/>
              </a:spcBef>
              <a:spcAft>
                <a:spcPts val="0"/>
              </a:spcAft>
              <a:buSzPts val="1200"/>
              <a:buChar char="○"/>
            </a:pPr>
            <a:r>
              <a:rPr lang="nl-BE" sz="1200"/>
              <a:t>Babbel(b)aars</a:t>
            </a:r>
            <a:endParaRPr sz="1200"/>
          </a:p>
          <a:p>
            <a:pPr marL="13716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nl-BE" sz="1200"/>
              <a:t>Mogelijkheid creëren tot ontmoeting via thema avonden/uitnodigen sprekers/ </a:t>
            </a:r>
            <a:endParaRPr sz="1200"/>
          </a:p>
          <a:p>
            <a:pPr marL="914400" lvl="0" indent="457200" algn="l" rtl="0">
              <a:spcBef>
                <a:spcPts val="320"/>
              </a:spcBef>
              <a:spcAft>
                <a:spcPts val="0"/>
              </a:spcAft>
              <a:buNone/>
            </a:pPr>
            <a:r>
              <a:rPr lang="nl-BE" sz="1200"/>
              <a:t>nabespreking na activiteiten </a:t>
            </a:r>
            <a:endParaRPr sz="12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1"/>
          </a:p>
          <a:p>
            <a:pPr marL="457200" lvl="0" indent="-304800" algn="l" rtl="0">
              <a:spcBef>
                <a:spcPts val="360"/>
              </a:spcBef>
              <a:spcAft>
                <a:spcPts val="0"/>
              </a:spcAft>
              <a:buSzPts val="1200"/>
              <a:buChar char="●"/>
            </a:pPr>
            <a:r>
              <a:rPr lang="nl-BE" sz="1200" b="1"/>
              <a:t>Thema ‘Er willen zijn voor anderen maar niet (altijd) weten hoe’</a:t>
            </a:r>
            <a:endParaRPr sz="1200" b="1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1"/>
          </a:p>
          <a:p>
            <a:pPr marL="914400" lvl="1" indent="-304800" algn="l" rtl="0">
              <a:spcBef>
                <a:spcPts val="360"/>
              </a:spcBef>
              <a:spcAft>
                <a:spcPts val="0"/>
              </a:spcAft>
              <a:buSzPts val="1200"/>
              <a:buChar char="○"/>
            </a:pPr>
            <a:r>
              <a:rPr lang="nl-BE" sz="1200"/>
              <a:t>Jeugdadviseurs/Koprollers</a:t>
            </a:r>
            <a:endParaRPr sz="1200"/>
          </a:p>
          <a:p>
            <a:pPr marL="1371600" lvl="0" indent="-3048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nl-BE" sz="1200">
                <a:solidFill>
                  <a:schemeClr val="dk1"/>
                </a:solidFill>
              </a:rPr>
              <a:t>Jongeren door jongeren laten steunen, informeren of doorverwijzen richting hulp </a:t>
            </a:r>
            <a:endParaRPr sz="1200">
              <a:solidFill>
                <a:schemeClr val="dk1"/>
              </a:solidFill>
            </a:endParaRPr>
          </a:p>
          <a:p>
            <a:pPr marL="13716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nl-BE" sz="1200"/>
              <a:t>Procesmatig doorheen project laten evolueren </a:t>
            </a:r>
            <a:endParaRPr sz="12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57" name="Google Shape;357;g113ae312d70_0_11"/>
          <p:cNvSpPr txBox="1">
            <a:spLocks noGrp="1"/>
          </p:cNvSpPr>
          <p:nvPr>
            <p:ph type="body" idx="2"/>
          </p:nvPr>
        </p:nvSpPr>
        <p:spPr>
          <a:xfrm>
            <a:off x="588984" y="839773"/>
            <a:ext cx="7292400" cy="42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260"/>
              </a:spcBef>
              <a:spcAft>
                <a:spcPts val="0"/>
              </a:spcAft>
              <a:buNone/>
            </a:pPr>
            <a:r>
              <a:rPr lang="nl-BE"/>
              <a:t>Overkoepelend over alle vier gemeenten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6"/>
          <p:cNvSpPr txBox="1">
            <a:spLocks noGrp="1"/>
          </p:cNvSpPr>
          <p:nvPr>
            <p:ph type="title"/>
          </p:nvPr>
        </p:nvSpPr>
        <p:spPr>
          <a:xfrm>
            <a:off x="588963" y="371475"/>
            <a:ext cx="6086475" cy="46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Aanbod op maat per gemeente </a:t>
            </a:r>
            <a:endParaRPr/>
          </a:p>
        </p:txBody>
      </p:sp>
      <p:sp>
        <p:nvSpPr>
          <p:cNvPr id="363" name="Google Shape;363;p36"/>
          <p:cNvSpPr txBox="1">
            <a:spLocks noGrp="1"/>
          </p:cNvSpPr>
          <p:nvPr>
            <p:ph type="body" idx="1"/>
          </p:nvPr>
        </p:nvSpPr>
        <p:spPr>
          <a:xfrm>
            <a:off x="481184" y="1279190"/>
            <a:ext cx="7966500" cy="31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41300" algn="l" rtl="0"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nl-BE" sz="1100" b="1"/>
              <a:t>Thema ‘In de Knoop liggen met mezelf’</a:t>
            </a:r>
            <a:endParaRPr sz="1100" b="1"/>
          </a:p>
          <a:p>
            <a:pPr marL="417512" lvl="1" indent="-115887" algn="l" rtl="0">
              <a:spcBef>
                <a:spcPts val="0"/>
              </a:spcBef>
              <a:spcAft>
                <a:spcPts val="0"/>
              </a:spcAft>
              <a:buSzPts val="1100"/>
              <a:buChar char="–"/>
            </a:pPr>
            <a:r>
              <a:rPr lang="nl-BE" sz="1100"/>
              <a:t>Workshop ‘</a:t>
            </a:r>
            <a:r>
              <a:rPr lang="nl-BE" sz="1100" i="1"/>
              <a:t>Bounce Young</a:t>
            </a:r>
            <a:r>
              <a:rPr lang="nl-BE" sz="1100"/>
              <a:t>’ via Arktos </a:t>
            </a:r>
            <a:endParaRPr sz="1100"/>
          </a:p>
          <a:p>
            <a:pPr marL="641350" lvl="2" indent="-82550" algn="l" rtl="0">
              <a:spcBef>
                <a:spcPts val="320"/>
              </a:spcBef>
              <a:spcAft>
                <a:spcPts val="0"/>
              </a:spcAft>
              <a:buSzPts val="1100"/>
              <a:buChar char="•"/>
            </a:pPr>
            <a:r>
              <a:rPr lang="nl-BE" sz="1100" i="1"/>
              <a:t>Versterken van veerkracht en kritisch denken bij jongere</a:t>
            </a:r>
            <a:r>
              <a:rPr lang="nl-BE" sz="1100"/>
              <a:t>n </a:t>
            </a:r>
            <a:endParaRPr sz="1100"/>
          </a:p>
          <a:p>
            <a:pPr marL="64135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 sz="1100"/>
          </a:p>
          <a:p>
            <a:pPr marL="285750" lvl="0" indent="-241300" algn="l" rtl="0">
              <a:spcBef>
                <a:spcPts val="360"/>
              </a:spcBef>
              <a:spcAft>
                <a:spcPts val="0"/>
              </a:spcAft>
              <a:buSzPts val="1100"/>
              <a:buChar char="•"/>
            </a:pPr>
            <a:r>
              <a:rPr lang="nl-BE" sz="1100" b="1"/>
              <a:t>Thema ‘Eenzaamheid’ &amp; ‘Vrije Tijd en gericht ontspannen’</a:t>
            </a:r>
            <a:endParaRPr sz="1100" b="1"/>
          </a:p>
          <a:p>
            <a:pPr marL="417512" lvl="1" indent="-115887" algn="l" rtl="0">
              <a:spcBef>
                <a:spcPts val="360"/>
              </a:spcBef>
              <a:spcAft>
                <a:spcPts val="0"/>
              </a:spcAft>
              <a:buSzPts val="1100"/>
              <a:buChar char="–"/>
            </a:pPr>
            <a:r>
              <a:rPr lang="nl-BE" sz="1100"/>
              <a:t>Inzetten op verbinding, vrije tijd en ontmoeting via muziek </a:t>
            </a:r>
            <a:endParaRPr sz="1100"/>
          </a:p>
          <a:p>
            <a:pPr marL="641350" lvl="2" indent="-82550" algn="l" rtl="0">
              <a:spcBef>
                <a:spcPts val="320"/>
              </a:spcBef>
              <a:spcAft>
                <a:spcPts val="0"/>
              </a:spcAft>
              <a:buSzPts val="1100"/>
              <a:buChar char="•"/>
            </a:pPr>
            <a:r>
              <a:rPr lang="nl-BE" sz="1100" i="1"/>
              <a:t>Spotify playlisten in thema, linken aan podcast, aanbieden van workshops,…</a:t>
            </a:r>
            <a:endParaRPr sz="1100" i="1"/>
          </a:p>
          <a:p>
            <a:pPr marL="417512" lvl="1" indent="-115887" algn="l" rtl="0">
              <a:spcBef>
                <a:spcPts val="320"/>
              </a:spcBef>
              <a:spcAft>
                <a:spcPts val="0"/>
              </a:spcAft>
              <a:buSzPts val="1100"/>
              <a:buChar char="–"/>
            </a:pPr>
            <a:r>
              <a:rPr lang="nl-BE" sz="1100"/>
              <a:t>Laagdrempelige activiteiten organiseren ifv ontmoeting</a:t>
            </a:r>
            <a:endParaRPr sz="1100"/>
          </a:p>
          <a:p>
            <a:pPr marL="641350" lvl="2" indent="-82550" algn="l" rtl="0">
              <a:spcBef>
                <a:spcPts val="320"/>
              </a:spcBef>
              <a:spcAft>
                <a:spcPts val="0"/>
              </a:spcAft>
              <a:buSzPts val="1100"/>
              <a:buChar char="•"/>
            </a:pPr>
            <a:r>
              <a:rPr lang="nl-BE" sz="1100"/>
              <a:t>Bv: Boterhammen in het park</a:t>
            </a:r>
            <a:endParaRPr sz="1100"/>
          </a:p>
          <a:p>
            <a:pPr marL="64135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 sz="1100"/>
          </a:p>
          <a:p>
            <a:pPr marL="28575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nl-BE" sz="1100" b="1">
                <a:solidFill>
                  <a:schemeClr val="dk1"/>
                </a:solidFill>
              </a:rPr>
              <a:t>Thema ‘Suïcidaliteit’</a:t>
            </a:r>
            <a:endParaRPr sz="1100" b="1">
              <a:solidFill>
                <a:schemeClr val="dk1"/>
              </a:solidFill>
            </a:endParaRPr>
          </a:p>
          <a:p>
            <a:pPr marL="417512" lvl="1" indent="-115887" algn="l" rtl="0">
              <a:spcBef>
                <a:spcPts val="0"/>
              </a:spcBef>
              <a:spcAft>
                <a:spcPts val="0"/>
              </a:spcAft>
              <a:buSzPts val="1100"/>
              <a:buChar char="–"/>
            </a:pPr>
            <a:r>
              <a:rPr lang="nl-BE" sz="1100"/>
              <a:t>Suïcidaliteit bespreekbaar maken </a:t>
            </a:r>
            <a:endParaRPr sz="1100"/>
          </a:p>
          <a:p>
            <a:pPr marL="641350" lvl="2" indent="-82550" algn="l" rtl="0">
              <a:spcBef>
                <a:spcPts val="320"/>
              </a:spcBef>
              <a:spcAft>
                <a:spcPts val="0"/>
              </a:spcAft>
              <a:buSzPts val="1100"/>
              <a:buChar char="•"/>
            </a:pPr>
            <a:r>
              <a:rPr lang="nl-BE" sz="1100" i="1"/>
              <a:t>Theaterstuk “Een Pleidooi voor Zelfmoord”</a:t>
            </a:r>
            <a:endParaRPr sz="1100" i="1"/>
          </a:p>
          <a:p>
            <a:pPr marL="641350" lvl="2" indent="-82550" algn="l" rtl="0">
              <a:spcBef>
                <a:spcPts val="320"/>
              </a:spcBef>
              <a:spcAft>
                <a:spcPts val="0"/>
              </a:spcAft>
              <a:buSzPts val="1100"/>
              <a:buChar char="•"/>
            </a:pPr>
            <a:r>
              <a:rPr lang="nl-BE" sz="1100" i="1"/>
              <a:t>Vanuit de gemeente laten organiseren </a:t>
            </a:r>
            <a:endParaRPr sz="1100" i="1"/>
          </a:p>
          <a:p>
            <a:pPr marL="257175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285750" lvl="0" indent="-241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nl-BE" sz="1100" b="1">
                <a:solidFill>
                  <a:schemeClr val="dk1"/>
                </a:solidFill>
              </a:rPr>
              <a:t>LOCATIE</a:t>
            </a:r>
            <a:r>
              <a:rPr lang="nl-BE" sz="1100">
                <a:solidFill>
                  <a:schemeClr val="dk1"/>
                </a:solidFill>
              </a:rPr>
              <a:t>: </a:t>
            </a:r>
            <a:endParaRPr sz="1100">
              <a:solidFill>
                <a:schemeClr val="dk1"/>
              </a:solidFill>
            </a:endParaRPr>
          </a:p>
          <a:p>
            <a:pPr marL="417512" lvl="1" indent="-115887" algn="l" rtl="0">
              <a:spcBef>
                <a:spcPts val="320"/>
              </a:spcBef>
              <a:spcAft>
                <a:spcPts val="0"/>
              </a:spcAft>
              <a:buSzPts val="1100"/>
              <a:buChar char="–"/>
            </a:pPr>
            <a:r>
              <a:rPr lang="nl-BE" sz="1100"/>
              <a:t>JH Tap</a:t>
            </a:r>
            <a:endParaRPr sz="1100"/>
          </a:p>
          <a:p>
            <a:pPr marL="417512" lvl="1" indent="-115887" algn="l" rtl="0">
              <a:spcBef>
                <a:spcPts val="320"/>
              </a:spcBef>
              <a:spcAft>
                <a:spcPts val="0"/>
              </a:spcAft>
              <a:buSzPts val="1100"/>
              <a:buChar char="–"/>
            </a:pPr>
            <a:r>
              <a:rPr lang="nl-BE" sz="1100"/>
              <a:t>Blijvend inzetten op outreachend werken</a:t>
            </a:r>
            <a:endParaRPr sz="1100" b="1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1200"/>
          </a:p>
          <a:p>
            <a:pPr marL="417513" lvl="1" indent="-58737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2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1200"/>
          </a:p>
        </p:txBody>
      </p:sp>
      <p:sp>
        <p:nvSpPr>
          <p:cNvPr id="364" name="Google Shape;364;p36"/>
          <p:cNvSpPr txBox="1">
            <a:spLocks noGrp="1"/>
          </p:cNvSpPr>
          <p:nvPr>
            <p:ph type="body" idx="2"/>
          </p:nvPr>
        </p:nvSpPr>
        <p:spPr>
          <a:xfrm>
            <a:off x="588734" y="855923"/>
            <a:ext cx="7292434" cy="42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-BE"/>
              <a:t>Kuurne </a:t>
            </a:r>
            <a:endParaRPr/>
          </a:p>
        </p:txBody>
      </p:sp>
      <p:pic>
        <p:nvPicPr>
          <p:cNvPr id="365" name="Google Shape;365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2462" y="3200399"/>
            <a:ext cx="2143125" cy="157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6"/>
          <p:cNvSpPr txBox="1">
            <a:spLocks noGrp="1"/>
          </p:cNvSpPr>
          <p:nvPr>
            <p:ph type="title"/>
          </p:nvPr>
        </p:nvSpPr>
        <p:spPr>
          <a:xfrm>
            <a:off x="588963" y="371475"/>
            <a:ext cx="6086475" cy="46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Enkele datums</a:t>
            </a:r>
            <a:endParaRPr dirty="0"/>
          </a:p>
        </p:txBody>
      </p:sp>
      <p:sp>
        <p:nvSpPr>
          <p:cNvPr id="363" name="Google Shape;363;p36"/>
          <p:cNvSpPr txBox="1">
            <a:spLocks noGrp="1"/>
          </p:cNvSpPr>
          <p:nvPr>
            <p:ph type="body" idx="1"/>
          </p:nvPr>
        </p:nvSpPr>
        <p:spPr>
          <a:xfrm>
            <a:off x="481184" y="1279190"/>
            <a:ext cx="7966500" cy="31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41300" algn="l" rtl="0"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nl-BE" sz="1400" b="1" dirty="0"/>
              <a:t>Babbelbar</a:t>
            </a:r>
          </a:p>
          <a:p>
            <a:pPr marL="742950" lvl="1" indent="-241300">
              <a:spcBef>
                <a:spcPts val="0"/>
              </a:spcBef>
              <a:buSzPts val="1100"/>
              <a:buChar char="•"/>
            </a:pPr>
            <a:r>
              <a:rPr lang="nl-BE" sz="1050" b="1" dirty="0"/>
              <a:t>Woe 30/3 @JH Tap</a:t>
            </a:r>
          </a:p>
          <a:p>
            <a:pPr marL="742950" lvl="1" indent="-241300">
              <a:spcBef>
                <a:spcPts val="0"/>
              </a:spcBef>
              <a:buSzPts val="1100"/>
              <a:buChar char="•"/>
            </a:pPr>
            <a:r>
              <a:rPr lang="nl-BE" sz="1050" b="1" dirty="0"/>
              <a:t>Woe 27/4</a:t>
            </a:r>
          </a:p>
          <a:p>
            <a:pPr marL="742950" lvl="1" indent="-241300">
              <a:spcBef>
                <a:spcPts val="0"/>
              </a:spcBef>
              <a:buSzPts val="1100"/>
              <a:buChar char="•"/>
            </a:pPr>
            <a:r>
              <a:rPr lang="nl-BE" sz="1050" b="1" dirty="0"/>
              <a:t>Woe 25/5</a:t>
            </a:r>
          </a:p>
          <a:p>
            <a:pPr marL="742950" lvl="1" indent="-241300">
              <a:spcBef>
                <a:spcPts val="0"/>
              </a:spcBef>
              <a:buSzPts val="1100"/>
              <a:buChar char="•"/>
            </a:pPr>
            <a:r>
              <a:rPr lang="nl-BE" sz="1050" b="1" dirty="0"/>
              <a:t>Woe 29/6</a:t>
            </a:r>
          </a:p>
          <a:p>
            <a:pPr marL="742950" lvl="1" indent="-241300">
              <a:spcBef>
                <a:spcPts val="0"/>
              </a:spcBef>
              <a:buSzPts val="1100"/>
              <a:buChar char="•"/>
            </a:pPr>
            <a:endParaRPr lang="nl-BE" sz="1050" b="1" dirty="0"/>
          </a:p>
          <a:p>
            <a:pPr marL="742950" lvl="1" indent="-241300">
              <a:spcBef>
                <a:spcPts val="0"/>
              </a:spcBef>
              <a:buSzPts val="1100"/>
              <a:buChar char="•"/>
            </a:pPr>
            <a:endParaRPr sz="1050" dirty="0"/>
          </a:p>
          <a:p>
            <a:pPr marL="64135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 sz="1400" dirty="0"/>
          </a:p>
          <a:p>
            <a:pPr marL="285750" lvl="0" indent="-241300" algn="l" rtl="0">
              <a:spcBef>
                <a:spcPts val="360"/>
              </a:spcBef>
              <a:spcAft>
                <a:spcPts val="0"/>
              </a:spcAft>
              <a:buSzPts val="1100"/>
              <a:buChar char="•"/>
            </a:pPr>
            <a:r>
              <a:rPr lang="nl-BE" sz="1400" b="1" dirty="0">
                <a:solidFill>
                  <a:schemeClr val="dk1"/>
                </a:solidFill>
              </a:rPr>
              <a:t>Radio </a:t>
            </a:r>
            <a:r>
              <a:rPr lang="nl-BE" sz="1400" b="1" dirty="0" err="1">
                <a:solidFill>
                  <a:schemeClr val="dk1"/>
                </a:solidFill>
              </a:rPr>
              <a:t>Quindo</a:t>
            </a:r>
            <a:endParaRPr lang="nl-BE" sz="1400" b="1" dirty="0">
              <a:solidFill>
                <a:schemeClr val="dk1"/>
              </a:solidFill>
            </a:endParaRPr>
          </a:p>
          <a:p>
            <a:pPr marL="742950" lvl="1" indent="-241300">
              <a:buSzPts val="1100"/>
              <a:buChar char="•"/>
            </a:pPr>
            <a:r>
              <a:rPr lang="nl-BE" sz="1050" b="1" dirty="0"/>
              <a:t>Za 26/3 namiddag @JanSan</a:t>
            </a:r>
          </a:p>
          <a:p>
            <a:pPr marL="742950" lvl="1" indent="-241300">
              <a:buSzPts val="1100"/>
              <a:buChar char="•"/>
            </a:pPr>
            <a:endParaRPr lang="nl-BE" sz="9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1200" dirty="0"/>
          </a:p>
          <a:p>
            <a:pPr marL="417513" lvl="1" indent="-58737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2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1200" dirty="0"/>
          </a:p>
        </p:txBody>
      </p:sp>
      <p:sp>
        <p:nvSpPr>
          <p:cNvPr id="364" name="Google Shape;364;p36"/>
          <p:cNvSpPr txBox="1">
            <a:spLocks noGrp="1"/>
          </p:cNvSpPr>
          <p:nvPr>
            <p:ph type="body" idx="2"/>
          </p:nvPr>
        </p:nvSpPr>
        <p:spPr>
          <a:xfrm>
            <a:off x="588734" y="855923"/>
            <a:ext cx="7292434" cy="42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-BE"/>
              <a:t>Kuurne </a:t>
            </a:r>
            <a:endParaRPr/>
          </a:p>
        </p:txBody>
      </p:sp>
      <p:pic>
        <p:nvPicPr>
          <p:cNvPr id="365" name="Google Shape;365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2462" y="3200399"/>
            <a:ext cx="2143125" cy="1571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3301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2"/>
          <p:cNvSpPr>
            <a:spLocks noGrp="1"/>
          </p:cNvSpPr>
          <p:nvPr>
            <p:ph type="pic" idx="2"/>
          </p:nvPr>
        </p:nvSpPr>
        <p:spPr>
          <a:xfrm>
            <a:off x="0" y="56147"/>
            <a:ext cx="9144000" cy="5087354"/>
          </a:xfrm>
          <a:prstGeom prst="rect">
            <a:avLst/>
          </a:prstGeom>
          <a:noFill/>
          <a:ln>
            <a:noFill/>
          </a:ln>
        </p:spPr>
      </p:sp>
      <p:pic>
        <p:nvPicPr>
          <p:cNvPr id="426" name="Google Shape;426;p42" descr="Zeven meest gestelde vragen van werkgevers - Cijfers &amp;amp; Cent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28575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588963" y="371475"/>
            <a:ext cx="6086475" cy="46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Participatief traject – Dialoog met jongeren</a:t>
            </a:r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body" idx="1"/>
          </p:nvPr>
        </p:nvSpPr>
        <p:spPr>
          <a:xfrm>
            <a:off x="474434" y="1353744"/>
            <a:ext cx="7966533" cy="3118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l-BE"/>
              <a:t>Contact zoeken met jongeren binnen de vier gemeenten</a:t>
            </a:r>
            <a:endParaRPr/>
          </a:p>
          <a:p>
            <a:pPr marL="417512" lvl="1" indent="-160337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nl-BE"/>
              <a:t>Eerste stap naar stuurgroepen ism jeugdwerkers </a:t>
            </a:r>
            <a:endParaRPr/>
          </a:p>
          <a:p>
            <a:pPr marL="417513" lvl="1" indent="-160337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nl-BE"/>
              <a:t>Zoeken naar manier om mentaal welzijn bespreekbaar te maken op een laagdrempelig manier</a:t>
            </a:r>
            <a:br>
              <a:rPr lang="nl-BE"/>
            </a:br>
            <a:endParaRPr/>
          </a:p>
          <a:p>
            <a:pPr marL="285750" lvl="0" indent="-28575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nl-BE"/>
              <a:t>Interactief spel </a:t>
            </a:r>
            <a:endParaRPr/>
          </a:p>
          <a:p>
            <a:pPr marL="417513" lvl="1" indent="-160337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nl-BE"/>
              <a:t>Jongeren bevragen over het thema mentaal welzijn, vindplaatsen van jongeren binnen de gemeente en verschillende methodieken van bevraging </a:t>
            </a:r>
            <a:endParaRPr/>
          </a:p>
          <a:p>
            <a:pPr marL="257175" lvl="1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body" idx="2"/>
          </p:nvPr>
        </p:nvSpPr>
        <p:spPr>
          <a:xfrm>
            <a:off x="588734" y="855923"/>
            <a:ext cx="7292434" cy="42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-BE"/>
              <a:t>Uitwerking participatiespel &amp; participatiemomenten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>
            <a:spLocks noGrp="1"/>
          </p:cNvSpPr>
          <p:nvPr>
            <p:ph type="title"/>
          </p:nvPr>
        </p:nvSpPr>
        <p:spPr>
          <a:xfrm>
            <a:off x="588963" y="371475"/>
            <a:ext cx="6086475" cy="46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Spelbord Participatiespel</a:t>
            </a:r>
            <a:endParaRPr/>
          </a:p>
        </p:txBody>
      </p:sp>
      <p:pic>
        <p:nvPicPr>
          <p:cNvPr id="131" name="Google Shape;131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45459" y="1118269"/>
            <a:ext cx="6212998" cy="347595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/>
          <p:cNvSpPr txBox="1">
            <a:spLocks noGrp="1"/>
          </p:cNvSpPr>
          <p:nvPr>
            <p:ph type="body" idx="2"/>
          </p:nvPr>
        </p:nvSpPr>
        <p:spPr>
          <a:xfrm>
            <a:off x="588734" y="855923"/>
            <a:ext cx="7292434" cy="42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>
            <a:spLocks noGrp="1"/>
          </p:cNvSpPr>
          <p:nvPr>
            <p:ph type="title"/>
          </p:nvPr>
        </p:nvSpPr>
        <p:spPr>
          <a:xfrm>
            <a:off x="588963" y="371475"/>
            <a:ext cx="6086475" cy="46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Participatief traject: Enquête</a:t>
            </a:r>
            <a:endParaRPr/>
          </a:p>
        </p:txBody>
      </p:sp>
      <p:sp>
        <p:nvSpPr>
          <p:cNvPr id="153" name="Google Shape;153;p9"/>
          <p:cNvSpPr txBox="1">
            <a:spLocks noGrp="1"/>
          </p:cNvSpPr>
          <p:nvPr>
            <p:ph type="body" idx="1"/>
          </p:nvPr>
        </p:nvSpPr>
        <p:spPr>
          <a:xfrm>
            <a:off x="588734" y="855923"/>
            <a:ext cx="7292434" cy="42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-BE"/>
              <a:t>Online bevraging: Verspreiding via QR Code  (December - januari)</a:t>
            </a:r>
            <a:endParaRPr/>
          </a:p>
        </p:txBody>
      </p:sp>
      <p:sp>
        <p:nvSpPr>
          <p:cNvPr id="154" name="Google Shape;154;p9"/>
          <p:cNvSpPr txBox="1">
            <a:spLocks noGrp="1"/>
          </p:cNvSpPr>
          <p:nvPr>
            <p:ph type="body" idx="2"/>
          </p:nvPr>
        </p:nvSpPr>
        <p:spPr>
          <a:xfrm>
            <a:off x="588734" y="1291889"/>
            <a:ext cx="3862085" cy="3118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nl-BE"/>
              <a:t>Verspreiding QR code over de vier gemeenten</a:t>
            </a:r>
            <a:endParaRPr/>
          </a:p>
          <a:p>
            <a:pPr marL="417513" lvl="1" indent="-160337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</a:pPr>
            <a:r>
              <a:rPr lang="nl-BE"/>
              <a:t>Outreachend (scholen, jeugdhuizen, voorzieningen,…)</a:t>
            </a:r>
            <a:br>
              <a:rPr lang="nl-BE"/>
            </a:br>
            <a:endParaRPr/>
          </a:p>
          <a:p>
            <a:pPr marL="285750" lvl="0" indent="-28575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</a:pPr>
            <a:r>
              <a:rPr lang="nl-BE"/>
              <a:t>Affiches, stickers &amp; stressballen</a:t>
            </a:r>
            <a:endParaRPr/>
          </a:p>
          <a:p>
            <a:pPr marL="285750" lvl="0" indent="-184150" algn="l" rtl="0"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285750" lvl="0" indent="-28575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</a:pPr>
            <a:r>
              <a:rPr lang="nl-BE"/>
              <a:t>Waar maken jongeren zich zorgen over</a:t>
            </a:r>
            <a:endParaRPr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285750" lvl="0" indent="-28575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</a:pPr>
            <a:r>
              <a:rPr lang="nl-BE"/>
              <a:t>Met wie praten ze over die zorgen?</a:t>
            </a:r>
            <a:endParaRPr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285750" lvl="0" indent="-28575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</a:pPr>
            <a:r>
              <a:rPr lang="nl-BE"/>
              <a:t>Drempels om geen hulp te zoeken </a:t>
            </a:r>
            <a:endParaRPr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285750" lvl="0" indent="-184150" algn="l" rtl="0"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285750" lvl="0" indent="-184150" algn="l" rtl="0"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285750" lvl="0" indent="-184150" algn="l" rtl="0"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417513" lvl="1" indent="-77787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endParaRPr/>
          </a:p>
        </p:txBody>
      </p:sp>
      <p:pic>
        <p:nvPicPr>
          <p:cNvPr id="155" name="Google Shape;155;p9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-10215" r="-10214"/>
          <a:stretch/>
        </p:blipFill>
        <p:spPr>
          <a:xfrm>
            <a:off x="4342703" y="1158473"/>
            <a:ext cx="4693971" cy="3789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1" descr="Geen beschrijving beschikbaar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355" y="1064674"/>
            <a:ext cx="3531868" cy="264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-504" t="572" r="-251" b="700"/>
          <a:stretch/>
        </p:blipFill>
        <p:spPr>
          <a:xfrm>
            <a:off x="4297680" y="2131944"/>
            <a:ext cx="4572000" cy="289178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1"/>
          <p:cNvSpPr txBox="1">
            <a:spLocks noGrp="1"/>
          </p:cNvSpPr>
          <p:nvPr>
            <p:ph type="title" idx="4294967295"/>
          </p:nvPr>
        </p:nvSpPr>
        <p:spPr>
          <a:xfrm>
            <a:off x="310338" y="156925"/>
            <a:ext cx="60864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Participatief traject: Enquête</a:t>
            </a:r>
            <a:endParaRPr/>
          </a:p>
        </p:txBody>
      </p:sp>
      <p:sp>
        <p:nvSpPr>
          <p:cNvPr id="172" name="Google Shape;172;p11"/>
          <p:cNvSpPr txBox="1">
            <a:spLocks noGrp="1"/>
          </p:cNvSpPr>
          <p:nvPr>
            <p:ph type="body" idx="4294967295"/>
          </p:nvPr>
        </p:nvSpPr>
        <p:spPr>
          <a:xfrm>
            <a:off x="310109" y="641373"/>
            <a:ext cx="72924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-BE">
                <a:solidFill>
                  <a:schemeClr val="accent1"/>
                </a:solidFill>
              </a:rPr>
              <a:t>Acties om de QR code te verspreiden 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"/>
          <p:cNvSpPr txBox="1">
            <a:spLocks noGrp="1"/>
          </p:cNvSpPr>
          <p:nvPr>
            <p:ph type="body" idx="1"/>
          </p:nvPr>
        </p:nvSpPr>
        <p:spPr>
          <a:xfrm>
            <a:off x="497300" y="878425"/>
            <a:ext cx="8311200" cy="20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</a:pPr>
            <a:r>
              <a:rPr lang="nl-BE"/>
              <a:t>Analyse resultaten &amp;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None/>
            </a:pPr>
            <a:r>
              <a:rPr lang="nl-BE"/>
              <a:t>signalen per gemeente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"/>
          <p:cNvSpPr txBox="1">
            <a:spLocks noGrp="1"/>
          </p:cNvSpPr>
          <p:nvPr>
            <p:ph type="title"/>
          </p:nvPr>
        </p:nvSpPr>
        <p:spPr>
          <a:xfrm>
            <a:off x="588963" y="371475"/>
            <a:ext cx="6086475" cy="46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Invulpercentage enquête per gemeente </a:t>
            </a:r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body" idx="1"/>
          </p:nvPr>
        </p:nvSpPr>
        <p:spPr>
          <a:xfrm>
            <a:off x="588734" y="1475739"/>
            <a:ext cx="7966533" cy="3118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17145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84" name="Google Shape;184;p1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9638" b="9638"/>
          <a:stretch/>
        </p:blipFill>
        <p:spPr>
          <a:xfrm>
            <a:off x="1909454" y="839798"/>
            <a:ext cx="4866967" cy="3929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8"/>
          <p:cNvSpPr txBox="1">
            <a:spLocks noGrp="1"/>
          </p:cNvSpPr>
          <p:nvPr>
            <p:ph type="title"/>
          </p:nvPr>
        </p:nvSpPr>
        <p:spPr>
          <a:xfrm>
            <a:off x="588963" y="371475"/>
            <a:ext cx="6086475" cy="46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Resultaten Enquête </a:t>
            </a:r>
            <a:endParaRPr/>
          </a:p>
        </p:txBody>
      </p:sp>
      <p:sp>
        <p:nvSpPr>
          <p:cNvPr id="221" name="Google Shape;221;p18"/>
          <p:cNvSpPr txBox="1">
            <a:spLocks noGrp="1"/>
          </p:cNvSpPr>
          <p:nvPr>
            <p:ph type="body" idx="2"/>
          </p:nvPr>
        </p:nvSpPr>
        <p:spPr>
          <a:xfrm>
            <a:off x="588734" y="855923"/>
            <a:ext cx="7292434" cy="42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nl-BE"/>
              <a:t>Waar maken jongeren zich zorgen over?</a:t>
            </a:r>
            <a:endParaRPr/>
          </a:p>
        </p:txBody>
      </p:sp>
      <p:sp>
        <p:nvSpPr>
          <p:cNvPr id="222" name="Google Shape;222;p18"/>
          <p:cNvSpPr txBox="1">
            <a:spLocks noGrp="1"/>
          </p:cNvSpPr>
          <p:nvPr>
            <p:ph type="body" idx="3"/>
          </p:nvPr>
        </p:nvSpPr>
        <p:spPr>
          <a:xfrm>
            <a:off x="5926497" y="1125928"/>
            <a:ext cx="2811479" cy="3118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nl-BE" sz="1200"/>
              <a:t>In de knoop liggen met mezelf – 41,8%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SzPts val="1200"/>
              <a:buAutoNum type="arabicPeriod"/>
            </a:pPr>
            <a:r>
              <a:rPr lang="nl-BE" sz="1200"/>
              <a:t>Er willen zijn voor anderen maar niet weten hoe – 40,3%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SzPts val="1200"/>
              <a:buAutoNum type="arabicPeriod"/>
            </a:pPr>
            <a:r>
              <a:rPr lang="nl-BE" sz="1200"/>
              <a:t>Eenzaamheid – 39,6%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SzPts val="1200"/>
              <a:buAutoNum type="arabicPeriod"/>
            </a:pPr>
            <a:r>
              <a:rPr lang="nl-BE" sz="1200"/>
              <a:t>Tijd nemen voor mezelf en gericht ontspannen – 31,3%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SzPts val="1200"/>
              <a:buAutoNum type="arabicPeriod"/>
            </a:pPr>
            <a:r>
              <a:rPr lang="nl-BE" sz="1200"/>
              <a:t>Veiligheid &amp; Vragen over relatie(s)(problemen)   – 17,9%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</a:pP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</a:pPr>
            <a:endParaRPr sz="1200"/>
          </a:p>
        </p:txBody>
      </p:sp>
      <p:pic>
        <p:nvPicPr>
          <p:cNvPr id="223" name="Google Shape;223;p18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0209" y="1183542"/>
            <a:ext cx="5337763" cy="3786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AW-presentatie-template">
  <a:themeElements>
    <a:clrScheme name="CAW">
      <a:dk1>
        <a:srgbClr val="1B599B"/>
      </a:dk1>
      <a:lt1>
        <a:srgbClr val="FFFFFF"/>
      </a:lt1>
      <a:dk2>
        <a:srgbClr val="1B599B"/>
      </a:dk2>
      <a:lt2>
        <a:srgbClr val="EEF3FA"/>
      </a:lt2>
      <a:accent1>
        <a:srgbClr val="D31773"/>
      </a:accent1>
      <a:accent2>
        <a:srgbClr val="A32065"/>
      </a:accent2>
      <a:accent3>
        <a:srgbClr val="D1EEFB"/>
      </a:accent3>
      <a:accent4>
        <a:srgbClr val="5CBEEC"/>
      </a:accent4>
      <a:accent5>
        <a:srgbClr val="1A599B"/>
      </a:accent5>
      <a:accent6>
        <a:srgbClr val="F57F20"/>
      </a:accent6>
      <a:hlink>
        <a:srgbClr val="D31773"/>
      </a:hlink>
      <a:folHlink>
        <a:srgbClr val="D3177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AW">
      <a:dk1>
        <a:srgbClr val="1B599B"/>
      </a:dk1>
      <a:lt1>
        <a:srgbClr val="FFFFFF"/>
      </a:lt1>
      <a:dk2>
        <a:srgbClr val="1B599B"/>
      </a:dk2>
      <a:lt2>
        <a:srgbClr val="EEF3FA"/>
      </a:lt2>
      <a:accent1>
        <a:srgbClr val="D31773"/>
      </a:accent1>
      <a:accent2>
        <a:srgbClr val="A32065"/>
      </a:accent2>
      <a:accent3>
        <a:srgbClr val="D1EEFB"/>
      </a:accent3>
      <a:accent4>
        <a:srgbClr val="5CBEEC"/>
      </a:accent4>
      <a:accent5>
        <a:srgbClr val="1A599B"/>
      </a:accent5>
      <a:accent6>
        <a:srgbClr val="F57F20"/>
      </a:accent6>
      <a:hlink>
        <a:srgbClr val="D31773"/>
      </a:hlink>
      <a:folHlink>
        <a:srgbClr val="D3177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1089</Words>
  <Application>Microsoft Office PowerPoint</Application>
  <PresentationFormat>Diavoorstelling (16:9)</PresentationFormat>
  <Paragraphs>198</Paragraphs>
  <Slides>23</Slides>
  <Notes>23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23</vt:i4>
      </vt:variant>
    </vt:vector>
  </HeadingPairs>
  <TitlesOfParts>
    <vt:vector size="29" baseType="lpstr">
      <vt:lpstr>Arial</vt:lpstr>
      <vt:lpstr>Arimo</vt:lpstr>
      <vt:lpstr>Calibri</vt:lpstr>
      <vt:lpstr>Open Sans</vt:lpstr>
      <vt:lpstr>CAW-presentatie-template</vt:lpstr>
      <vt:lpstr>Custom Design</vt:lpstr>
      <vt:lpstr>Project Mentaal Welzijn bij Jongeren &amp; Jongvolwassenen  (12 – 25)</vt:lpstr>
      <vt:lpstr>Doel</vt:lpstr>
      <vt:lpstr>Participatief traject – Dialoog met jongeren</vt:lpstr>
      <vt:lpstr>Spelbord Participatiespel</vt:lpstr>
      <vt:lpstr>Participatief traject: Enquête</vt:lpstr>
      <vt:lpstr>Participatief traject: Enquête</vt:lpstr>
      <vt:lpstr>PowerPoint-presentatie</vt:lpstr>
      <vt:lpstr>Invulpercentage enquête per gemeente </vt:lpstr>
      <vt:lpstr>Resultaten Enquête </vt:lpstr>
      <vt:lpstr>Signalen &amp; bevindingen </vt:lpstr>
      <vt:lpstr>Praten helpt… </vt:lpstr>
      <vt:lpstr>Resultaten enquête </vt:lpstr>
      <vt:lpstr>Signalen &amp; bevindingen </vt:lpstr>
      <vt:lpstr>Zou de aanwezigheid van één of meerdere professionele vertrouwensfiguren op een specifieke plek binnen deze gemeente een meerwaarde betekenen voor jou?</vt:lpstr>
      <vt:lpstr>Waar zou je het liefst eens met zo'n vertrouwenspersoon babbelen voor advies, vragen, als het wat minder gaat,...? - Kuurne  </vt:lpstr>
      <vt:lpstr>Heb je al gehoord over OverKop en denk je dat zo'n werking in jouw gemeente interessant zou kunnen zijn?</vt:lpstr>
      <vt:lpstr>Wat zou kunnen helpen om je beter in je vel te voelen </vt:lpstr>
      <vt:lpstr>Algemene bevindingen bevraging</vt:lpstr>
      <vt:lpstr>Aanbod </vt:lpstr>
      <vt:lpstr>Aanbod</vt:lpstr>
      <vt:lpstr>Aanbod op maat per gemeente </vt:lpstr>
      <vt:lpstr>Enkele datums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Mentaal Welzijn bij Jongeren &amp; Jongvolwassenen  (12 – 25)</dc:title>
  <dc:creator>Jens Rossel</dc:creator>
  <cp:lastModifiedBy>Evi Duyvejonck</cp:lastModifiedBy>
  <cp:revision>1</cp:revision>
  <dcterms:created xsi:type="dcterms:W3CDTF">2022-02-03T13:57:23Z</dcterms:created>
  <dcterms:modified xsi:type="dcterms:W3CDTF">2022-03-04T11:24:28Z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0x010100838FE26BFDBF444F82A6E5FE320959FB</vt:lpwstr>
  </property>
</Properties>
</file>